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661" r:id="rId5"/>
  </p:sldMasterIdLst>
  <p:notesMasterIdLst>
    <p:notesMasterId r:id="rId36"/>
  </p:notesMasterIdLst>
  <p:sldIdLst>
    <p:sldId id="507" r:id="rId6"/>
    <p:sldId id="531" r:id="rId7"/>
    <p:sldId id="523" r:id="rId8"/>
    <p:sldId id="549" r:id="rId9"/>
    <p:sldId id="550"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532" r:id="rId35"/>
  </p:sldIdLst>
  <p:sldSz cx="9144000" cy="5143500" type="screen16x9"/>
  <p:notesSz cx="9866313" cy="6735763"/>
  <p:embeddedFontLst>
    <p:embeddedFont>
      <p:font typeface="Bio Sans" panose="020B0506020202040204" charset="0"/>
      <p:regular r:id="rId37"/>
      <p:bold r:id="rId38"/>
      <p:italic r:id="rId39"/>
      <p:boldItalic r:id="rId40"/>
    </p:embeddedFont>
    <p:embeddedFont>
      <p:font typeface="Bio Sans Light" panose="020B0406020202040204" charset="0"/>
      <p:regular r:id="rId41"/>
      <p:italic r:id="rId42"/>
    </p:embeddedFont>
    <p:embeddedFont>
      <p:font typeface="Montserrat" panose="00000500000000000000" pitchFamily="2" charset="0"/>
      <p:regular r:id="rId43"/>
      <p:bold r:id="rId44"/>
      <p:italic r:id="rId45"/>
      <p:boldItalic r:id="rId46"/>
    </p:embeddedFont>
    <p:embeddedFont>
      <p:font typeface="Montserrat Bold" panose="00000800000000000000" pitchFamily="2" charset="0"/>
      <p:regular r:id="rId47"/>
      <p:bold r:id="rId48"/>
    </p:embeddedFont>
    <p:embeddedFont>
      <p:font typeface="Montserrat Bold Italics" panose="020B0604020202020204" charset="0"/>
      <p:regular r:id="rId49"/>
    </p:embeddedFont>
    <p:embeddedFont>
      <p:font typeface="Montserrat Italics" panose="020B0604020202020204" charset="0"/>
      <p:regular r:id="rId50"/>
    </p:embeddedFont>
    <p:embeddedFont>
      <p:font typeface="Montserrat Semi-Bold" panose="020B0604020202020204" charset="0"/>
      <p:regular r:id="rId51"/>
    </p:embeddedFont>
  </p:embeddedFontLst>
  <p:custDataLst>
    <p:tags r:id="rId5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00"/>
    <a:srgbClr val="161441"/>
    <a:srgbClr val="0B9CDC"/>
    <a:srgbClr val="2D409A"/>
    <a:srgbClr val="6F08F8"/>
    <a:srgbClr val="FF0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732295-6C11-731B-FAC9-F7AEA3F9FD9A}" v="21" dt="2025-05-19T01:02:06.823"/>
    <p1510:client id="{3DB39D30-6F7D-4265-B670-0FDA2405DFE5}" v="3478" dt="2025-05-19T05:24:59.778"/>
    <p1510:client id="{55EB3A39-8E3A-E3DE-2918-33E835ED95EC}" v="34" dt="2025-05-20T04:38:26.471"/>
    <p1510:client id="{61437FAB-0FE2-40F4-9732-ADB6342D5E80}" v="260" dt="2025-05-19T05:25:59.831"/>
  </p1510:revLst>
</p1510:revInfo>
</file>

<file path=ppt/tableStyles.xml><?xml version="1.0" encoding="utf-8"?>
<a:tblStyleLst xmlns:a="http://schemas.openxmlformats.org/drawingml/2006/main" def="{0D9CFD48-4B67-454F-A607-428E1B95EF44}">
  <a:tblStyle styleId="{0D9CFD48-4B67-454F-A607-428E1B95EF4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15.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5.xml"/><Relationship Id="rId41" Type="http://schemas.openxmlformats.org/officeDocument/2006/relationships/font" Target="fonts/font5.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8.fntdata"/><Relationship Id="rId5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22720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C4A9A41A-D6B1-DC40-A06A-F30BD3567C1C}"/>
            </a:ext>
          </a:extLst>
        </p:cNvPr>
        <p:cNvGrpSpPr/>
        <p:nvPr/>
      </p:nvGrpSpPr>
      <p:grpSpPr>
        <a:xfrm>
          <a:off x="0" y="0"/>
          <a:ext cx="0" cy="0"/>
          <a:chOff x="0" y="0"/>
          <a:chExt cx="0" cy="0"/>
        </a:xfrm>
      </p:grpSpPr>
      <p:sp>
        <p:nvSpPr>
          <p:cNvPr id="59" name="Google Shape;59;g1f37b945eb3_0_1:notes">
            <a:extLst>
              <a:ext uri="{FF2B5EF4-FFF2-40B4-BE49-F238E27FC236}">
                <a16:creationId xmlns:a16="http://schemas.microsoft.com/office/drawing/2014/main" id="{F1B2EB7A-BDA6-1D55-93CE-7C8FB1540A13}"/>
              </a:ext>
            </a:extLst>
          </p:cNvPr>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f37b945eb3_0_1:notes">
            <a:extLst>
              <a:ext uri="{FF2B5EF4-FFF2-40B4-BE49-F238E27FC236}">
                <a16:creationId xmlns:a16="http://schemas.microsoft.com/office/drawing/2014/main" id="{5D77CF1F-34A8-9216-693D-EFCBE31D3D19}"/>
              </a:ext>
            </a:extLst>
          </p:cNvPr>
          <p:cNvSpPr txBox="1">
            <a:spLocks noGrp="1"/>
          </p:cNvSpPr>
          <p:nvPr>
            <p:ph type="body" idx="1"/>
          </p:nvPr>
        </p:nvSpPr>
        <p:spPr>
          <a:xfrm>
            <a:off x="986632" y="3199488"/>
            <a:ext cx="7893050" cy="303109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AU"/>
              <a:t>Duncan to introduce</a:t>
            </a:r>
          </a:p>
          <a:p>
            <a:pPr marL="0" indent="0">
              <a:buNone/>
            </a:pPr>
            <a:endParaRPr lang="en-AU"/>
          </a:p>
          <a:p>
            <a:pPr>
              <a:buNone/>
            </a:pPr>
            <a:r>
              <a:rPr lang="en-AU"/>
              <a:t>Alex is a Chartered Engineer with extensive international experience spanning Australia, Panama, the UK, Spain, and Qatar. His career encompasses the entire engineering lifecycle, from study management to demolition, across infrastructure, defence, transport, and telecoms. He’s now focused on the mining sector.</a:t>
            </a:r>
          </a:p>
          <a:p>
            <a:pPr>
              <a:buNone/>
            </a:pPr>
            <a:r>
              <a:rPr lang="en-AU"/>
              <a:t>Frustrated by systemic operational challenges, Alex stepped away from traditional project work to pursue his entrepreneurial side. This ultimately led him to a role as Managing Director at First Principles Consulting, where he is channelling his diverse expertise and personal interest in investing into a unique solution, the Mining Value Index.</a:t>
            </a:r>
          </a:p>
          <a:p>
            <a:pPr>
              <a:buNone/>
            </a:pPr>
            <a:r>
              <a:rPr lang="en-AU"/>
              <a:t>The Mining Value Index is designed to bridge the gap between operations and investment success. While the Index is not the primary focus of his presentation today, Alex will be sharing many of the proven frameworks that underpin its methodology, as there is considerable overlap with effectively overcoming barriers to technology adoption and unlocking sustainable value.</a:t>
            </a:r>
          </a:p>
          <a:p>
            <a:pPr marL="0" indent="0">
              <a:buNone/>
            </a:pPr>
            <a:endParaRPr lang="en-AU"/>
          </a:p>
        </p:txBody>
      </p:sp>
    </p:spTree>
    <p:extLst>
      <p:ext uri="{BB962C8B-B14F-4D97-AF65-F5344CB8AC3E}">
        <p14:creationId xmlns:p14="http://schemas.microsoft.com/office/powerpoint/2010/main" val="4154259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afternoon.</a:t>
            </a:r>
          </a:p>
          <a:p>
            <a:endParaRPr lang="en-US"/>
          </a:p>
          <a:p>
            <a:r>
              <a:rPr lang="en-US"/>
              <a:t>A boss once told me "with context, comes understanding" and that has stuck with me throughout my career.</a:t>
            </a:r>
          </a:p>
          <a:p>
            <a:endParaRPr lang="en-US"/>
          </a:p>
          <a:p>
            <a:r>
              <a:rPr lang="en-US"/>
              <a:t>So, first, I want to zoom out and take a look at the current state of the industry before diving into our Operational Performance Framework, and the biggest mistakes we see.</a:t>
            </a:r>
          </a:p>
          <a:p>
            <a:endParaRPr lang="en-AU"/>
          </a:p>
        </p:txBody>
      </p:sp>
    </p:spTree>
    <p:extLst>
      <p:ext uri="{BB962C8B-B14F-4D97-AF65-F5344CB8AC3E}">
        <p14:creationId xmlns:p14="http://schemas.microsoft.com/office/powerpoint/2010/main" val="3689576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040FD9A5-54A6-4F9E-569C-78BFAF368C50}"/>
            </a:ext>
          </a:extLst>
        </p:cNvPr>
        <p:cNvGrpSpPr/>
        <p:nvPr/>
      </p:nvGrpSpPr>
      <p:grpSpPr>
        <a:xfrm>
          <a:off x="0" y="0"/>
          <a:ext cx="0" cy="0"/>
          <a:chOff x="0" y="0"/>
          <a:chExt cx="0" cy="0"/>
        </a:xfrm>
      </p:grpSpPr>
      <p:sp>
        <p:nvSpPr>
          <p:cNvPr id="59" name="Google Shape;59;g1f37b945eb3_0_1:notes">
            <a:extLst>
              <a:ext uri="{FF2B5EF4-FFF2-40B4-BE49-F238E27FC236}">
                <a16:creationId xmlns:a16="http://schemas.microsoft.com/office/drawing/2014/main" id="{8E815557-7788-C988-2873-E724500CC22F}"/>
              </a:ext>
            </a:extLst>
          </p:cNvPr>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f37b945eb3_0_1:notes">
            <a:extLst>
              <a:ext uri="{FF2B5EF4-FFF2-40B4-BE49-F238E27FC236}">
                <a16:creationId xmlns:a16="http://schemas.microsoft.com/office/drawing/2014/main" id="{CB664CB3-5039-37DB-B66E-DB2A5F1236D4}"/>
              </a:ext>
            </a:extLst>
          </p:cNvPr>
          <p:cNvSpPr txBox="1">
            <a:spLocks noGrp="1"/>
          </p:cNvSpPr>
          <p:nvPr>
            <p:ph type="body" idx="1"/>
          </p:nvPr>
        </p:nvSpPr>
        <p:spPr>
          <a:xfrm>
            <a:off x="986632" y="3199488"/>
            <a:ext cx="7893050" cy="303109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AU"/>
              <a:t>It's hard not to notice that the current approach is failing miners, investors and suppliers alike.</a:t>
            </a:r>
          </a:p>
          <a:p>
            <a:pPr marL="0" lvl="0" indent="0" algn="l" rtl="0">
              <a:spcBef>
                <a:spcPts val="0"/>
              </a:spcBef>
              <a:spcAft>
                <a:spcPts val="0"/>
              </a:spcAft>
              <a:buNone/>
            </a:pPr>
            <a:endParaRPr lang="en-AU"/>
          </a:p>
          <a:p>
            <a:pPr marL="0" lvl="0" indent="0" algn="l" rtl="0">
              <a:spcBef>
                <a:spcPts val="0"/>
              </a:spcBef>
              <a:spcAft>
                <a:spcPts val="0"/>
              </a:spcAft>
              <a:buNone/>
            </a:pPr>
            <a:r>
              <a:rPr lang="en-AU"/>
              <a:t>It all comes back to the Productivity Paradox.</a:t>
            </a:r>
          </a:p>
          <a:p>
            <a:pPr marL="0" lvl="0" indent="0" algn="l" rtl="0">
              <a:spcBef>
                <a:spcPts val="0"/>
              </a:spcBef>
              <a:spcAft>
                <a:spcPts val="0"/>
              </a:spcAft>
              <a:buNone/>
            </a:pPr>
            <a:r>
              <a:rPr lang="en-AU"/>
              <a:t>- We see more and more money invested in new and advanced tech as well as training and improvement projects yet, productivity isn’t improving. In many cases, it’s declining.</a:t>
            </a:r>
          </a:p>
          <a:p>
            <a:pPr marL="0" lvl="0" indent="0" algn="l" rtl="0">
              <a:spcBef>
                <a:spcPts val="0"/>
              </a:spcBef>
              <a:spcAft>
                <a:spcPts val="0"/>
              </a:spcAft>
              <a:buNone/>
            </a:pPr>
            <a:endParaRPr lang="en-AU"/>
          </a:p>
          <a:p>
            <a:pPr marL="0" lvl="0" indent="0" algn="l" rtl="0">
              <a:spcBef>
                <a:spcPts val="0"/>
              </a:spcBef>
              <a:spcAft>
                <a:spcPts val="0"/>
              </a:spcAft>
              <a:buNone/>
            </a:pPr>
            <a:r>
              <a:rPr lang="en-AU"/>
              <a:t>McKinsey, through their </a:t>
            </a:r>
            <a:r>
              <a:rPr lang="en-AU" err="1"/>
              <a:t>MinLens</a:t>
            </a:r>
            <a:r>
              <a:rPr lang="en-AU"/>
              <a:t>, has been tracking productivity for some time. Even accounting for deeper and lower grades, they agree that productivity has fallen over the last 20 years.</a:t>
            </a:r>
          </a:p>
          <a:p>
            <a:pPr marL="0" lvl="0" indent="0" algn="l" rtl="0">
              <a:spcBef>
                <a:spcPts val="0"/>
              </a:spcBef>
              <a:spcAft>
                <a:spcPts val="0"/>
              </a:spcAft>
              <a:buNone/>
            </a:pPr>
            <a:endParaRPr lang="en-AU"/>
          </a:p>
          <a:p>
            <a:pPr marL="0" lvl="0" indent="0" algn="l" rtl="0">
              <a:spcBef>
                <a:spcPts val="0"/>
              </a:spcBef>
              <a:spcAft>
                <a:spcPts val="0"/>
              </a:spcAft>
              <a:buNone/>
            </a:pPr>
            <a:r>
              <a:rPr lang="en-AU"/>
              <a:t>Accenture started a study in 2020 that has been running continuously since.</a:t>
            </a:r>
          </a:p>
          <a:p>
            <a:pPr marL="0" lvl="0" indent="0" algn="l" rtl="0">
              <a:spcBef>
                <a:spcPts val="0"/>
              </a:spcBef>
              <a:spcAft>
                <a:spcPts val="0"/>
              </a:spcAft>
              <a:buNone/>
            </a:pPr>
            <a:r>
              <a:rPr lang="en-AU"/>
              <a:t>- 61% of quarterly targets missed</a:t>
            </a:r>
          </a:p>
          <a:p>
            <a:pPr marL="0" lvl="0" indent="0" algn="l" rtl="0">
              <a:spcBef>
                <a:spcPts val="0"/>
              </a:spcBef>
              <a:spcAft>
                <a:spcPts val="0"/>
              </a:spcAft>
              <a:buNone/>
            </a:pPr>
            <a:endParaRPr/>
          </a:p>
        </p:txBody>
      </p:sp>
    </p:spTree>
    <p:extLst>
      <p:ext uri="{BB962C8B-B14F-4D97-AF65-F5344CB8AC3E}">
        <p14:creationId xmlns:p14="http://schemas.microsoft.com/office/powerpoint/2010/main" val="2992374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63EAB989-8310-987B-8CE7-9BED5F42D8C6}"/>
            </a:ext>
          </a:extLst>
        </p:cNvPr>
        <p:cNvGrpSpPr/>
        <p:nvPr/>
      </p:nvGrpSpPr>
      <p:grpSpPr>
        <a:xfrm>
          <a:off x="0" y="0"/>
          <a:ext cx="0" cy="0"/>
          <a:chOff x="0" y="0"/>
          <a:chExt cx="0" cy="0"/>
        </a:xfrm>
      </p:grpSpPr>
      <p:sp>
        <p:nvSpPr>
          <p:cNvPr id="59" name="Google Shape;59;g1f37b945eb3_0_1:notes">
            <a:extLst>
              <a:ext uri="{FF2B5EF4-FFF2-40B4-BE49-F238E27FC236}">
                <a16:creationId xmlns:a16="http://schemas.microsoft.com/office/drawing/2014/main" id="{74E015C1-5A16-B582-0CBF-1055DE4E5C17}"/>
              </a:ext>
            </a:extLst>
          </p:cNvPr>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f37b945eb3_0_1:notes">
            <a:extLst>
              <a:ext uri="{FF2B5EF4-FFF2-40B4-BE49-F238E27FC236}">
                <a16:creationId xmlns:a16="http://schemas.microsoft.com/office/drawing/2014/main" id="{27E0C5F7-A491-B6BD-69BF-84FB4A1A37BC}"/>
              </a:ext>
            </a:extLst>
          </p:cNvPr>
          <p:cNvSpPr txBox="1">
            <a:spLocks noGrp="1"/>
          </p:cNvSpPr>
          <p:nvPr>
            <p:ph type="body" idx="1"/>
          </p:nvPr>
        </p:nvSpPr>
        <p:spPr>
          <a:xfrm>
            <a:off x="986632" y="3199488"/>
            <a:ext cx="7893050" cy="3031093"/>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At the same time, the time between industrial revolutions. It's reducing exponentially.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We are in the middle of an Agentic shift, yet like the middle of the dot com boom when everyone had a website, and Netscape was the browser of choice, the future is unclear.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What we do know is that history doesn't repeat, but it rhymes.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Those that were successful in the past, were those able to ride the wave of disruption, not get dumped by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They not only see the immediate benefit from the disruption but will be able to buy their competitors for cents on the dollar, that is, if there are any assets worth salvaging.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The obvious and over-quoted example is Blockbuster and Netflix. One is now a household name, the other a relic of a bygone era.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We all think it can't happen to us, until it does.</a:t>
            </a:r>
          </a:p>
          <a:p>
            <a:pPr marL="0" lvl="0" indent="0" algn="l" rtl="0">
              <a:spcBef>
                <a:spcPts val="0"/>
              </a:spcBef>
              <a:spcAft>
                <a:spcPts val="0"/>
              </a:spcAft>
              <a:buNone/>
            </a:pPr>
            <a:endParaRPr/>
          </a:p>
        </p:txBody>
      </p:sp>
    </p:spTree>
    <p:extLst>
      <p:ext uri="{BB962C8B-B14F-4D97-AF65-F5344CB8AC3E}">
        <p14:creationId xmlns:p14="http://schemas.microsoft.com/office/powerpoint/2010/main" val="2807790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add to the challenge, most sites are already supply constrained and demand is predicted to only rise, particularly for commodities related to the energy transition and decarbonisation.</a:t>
            </a:r>
          </a:p>
          <a:p>
            <a:endParaRPr lang="en-US"/>
          </a:p>
          <a:p>
            <a:r>
              <a:rPr lang="en-US"/>
              <a:t>With everything going on, with disruptions only increasing, more than ever, organisations need operational resilience yet at the same time, be able to embrace innovation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looking at how the industry currently handles digital transformation, the statistics are particularly stark, especially when compared with other industries as pointed out by EY.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think a lot of this comes back to a dominance in incremental thinking.</a:t>
            </a:r>
          </a:p>
          <a:p>
            <a:endParaRPr lang="en-US"/>
          </a:p>
          <a:p>
            <a:r>
              <a:rPr lang="en-US"/>
              <a:t>When you introduce new software or technology, many people think functionally within departments, but it often requires cross functional support from others like HR, L&amp;D, leadership and more.</a:t>
            </a:r>
          </a:p>
          <a:p>
            <a:endParaRPr lang="en-US"/>
          </a:p>
          <a:p>
            <a:r>
              <a:rPr lang="en-US"/>
              <a:t>Athlete example:</a:t>
            </a:r>
          </a:p>
          <a:p>
            <a:r>
              <a:rPr lang="en-US"/>
              <a:t>- Genetic advantage yet they still do everything they need to to maximise their performance like training, recovery, diet, mindset and so on.</a:t>
            </a:r>
          </a:p>
          <a:p>
            <a:endParaRPr lang="en-US"/>
          </a:p>
          <a:p>
            <a:r>
              <a:rPr lang="en-US"/>
              <a:t>Athletes are not just optimising one aspect. They don't just add training volume without adjusting their diet and recovery.</a:t>
            </a:r>
          </a:p>
          <a:p>
            <a:endParaRPr lang="en-US"/>
          </a:p>
          <a:p>
            <a:r>
              <a:rPr lang="en-US"/>
              <a:t>Business is complex, when you introduce a new technology, are you considering all the variables and impacted functions? Those that may need to be consulted and informed?</a:t>
            </a:r>
          </a:p>
          <a:p>
            <a:endParaRPr lang="en-US"/>
          </a:p>
          <a:p>
            <a:r>
              <a:rPr lang="en-US"/>
              <a:t>---</a:t>
            </a:r>
          </a:p>
          <a:p>
            <a:r>
              <a:rPr lang="en-US"/>
              <a:t>Nobody said change would be easy, if it was, everyone would do it well.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do we shift away from incremental thinking and start thinking longer term and bigger picture and why is it so uncommon?</a:t>
            </a:r>
          </a:p>
          <a:p>
            <a:endParaRPr lang="en-US"/>
          </a:p>
          <a:p>
            <a:r>
              <a:rPr lang="en-US"/>
              <a:t>A holistic approach may take longer but the difference in the outcome is measured in orders of magnitude. It also lasts, because it becomes part of 'how we work around here'.</a:t>
            </a:r>
          </a:p>
          <a:p>
            <a:endParaRPr lang="en-US"/>
          </a:p>
          <a:p>
            <a:r>
              <a:rPr lang="en-US"/>
              <a:t>So what are all the elements you need to consider?</a:t>
            </a:r>
          </a:p>
          <a:p>
            <a:endParaRPr lang="en-US"/>
          </a:p>
          <a:p>
            <a:r>
              <a:rPr lang="en-US"/>
              <a:t>FPC has codified the 5 core elements for operational performance. They 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Starting with a compelling why.</a:t>
            </a:r>
          </a:p>
          <a:p>
            <a:endParaRPr lang="en-US"/>
          </a:p>
          <a:p>
            <a:r>
              <a:rPr lang="en-US"/>
              <a:t>This sits at the centre of the framework.</a:t>
            </a:r>
          </a:p>
          <a:p>
            <a:endParaRPr lang="en-US"/>
          </a:p>
          <a:p>
            <a:r>
              <a:rPr lang="en-US"/>
              <a:t>A compelling why must exist for an organisation, a team, an individual and a change.</a:t>
            </a:r>
          </a:p>
          <a:p>
            <a:endParaRPr lang="en-US"/>
          </a:p>
          <a:p>
            <a:r>
              <a:rPr lang="en-US"/>
              <a:t>The financial outcome is just table stakes. There has to be a bigger why, beyond revenue and a pay check.</a:t>
            </a:r>
          </a:p>
          <a:p>
            <a:endParaRPr lang="en-US"/>
          </a:p>
          <a:p>
            <a:r>
              <a:rPr lang="en-US"/>
              <a:t>If you're familiar with Simon Sinek's Golden Circles, you'll understand that A Compelling Why MUST sit at the centre of everything you do as a company, team and individual.</a:t>
            </a:r>
          </a:p>
          <a:p>
            <a:endParaRPr lang="en-US"/>
          </a:p>
          <a:p>
            <a:r>
              <a:rPr lang="en-US"/>
              <a:t>Without it, you'll only find change resistance and change fatigue.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compelling why creates strategic alignment from top to bottom and is often achieved through a mandate.</a:t>
            </a:r>
          </a:p>
          <a:p>
            <a:endParaRPr lang="en-US"/>
          </a:p>
          <a:p>
            <a:r>
              <a:rPr lang="en-US"/>
              <a:t>JFK in his his famous speech provided the mandate.</a:t>
            </a:r>
          </a:p>
          <a:p>
            <a:endParaRPr lang="en-US"/>
          </a:p>
          <a:p>
            <a:r>
              <a:rPr lang="en-US"/>
              <a:t>* It was clearly communicated</a:t>
            </a:r>
          </a:p>
          <a:p>
            <a:r>
              <a:rPr lang="en-US"/>
              <a:t>* It wasn’t optional</a:t>
            </a:r>
          </a:p>
          <a:p>
            <a:r>
              <a:rPr lang="en-US"/>
              <a:t>* Everything was subordinated to this priority</a:t>
            </a:r>
          </a:p>
          <a:p>
            <a:endParaRPr lang="en-US"/>
          </a:p>
          <a:p>
            <a:r>
              <a:rPr lang="en-US"/>
              <a:t>Even the wording is clear is about choosing and accepting the challenge.</a:t>
            </a:r>
          </a:p>
          <a:p>
            <a:endParaRPr lang="en-US"/>
          </a:p>
          <a:p>
            <a:r>
              <a:rPr lang="en-US"/>
              <a:t>Anybody not onboard will automatically self select.</a:t>
            </a:r>
          </a:p>
          <a:p>
            <a:endParaRPr lang="en-US"/>
          </a:p>
          <a:p>
            <a:r>
              <a:rPr lang="en-US"/>
              <a:t>Just because somebody is qualified, does not mean they are a good fit and this shows up time and time again in site culture.</a:t>
            </a:r>
          </a:p>
          <a:p>
            <a:endParaRPr lang="en-US"/>
          </a:p>
          <a:p>
            <a:r>
              <a:rPr lang="en-US"/>
              <a:t>All of this comes back to who we hire, promote and fire (or don't fire).</a:t>
            </a:r>
          </a:p>
          <a:p>
            <a:endParaRPr lang="en-US"/>
          </a:p>
          <a:p>
            <a:r>
              <a:rPr lang="en-US"/>
              <a:t>The moon shot leads me to my next point.</a:t>
            </a:r>
          </a:p>
          <a:p>
            <a:endParaRPr lang="en-US"/>
          </a:p>
          <a:p>
            <a:r>
              <a:rPr lang="en-US"/>
              <a:t>Strategic ambition leads capability.</a:t>
            </a:r>
          </a:p>
          <a:p>
            <a:endParaRPr lang="en-US"/>
          </a:p>
          <a:p>
            <a:r>
              <a:rPr lang="en-US"/>
              <a:t>Capability is required to achieve strategic ambition.</a:t>
            </a:r>
          </a:p>
          <a:p>
            <a:endParaRPr lang="en-US"/>
          </a:p>
          <a:p>
            <a:r>
              <a:rPr lang="en-US"/>
              <a:t>It took 7 years and 9 months for capability to catch up to strategic ambition when Apollo 11 landed on the moon on July 20, 1969.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zoom in and take a closer look at capability.</a:t>
            </a:r>
          </a:p>
          <a:p>
            <a:endParaRPr lang="en-US"/>
          </a:p>
          <a:p>
            <a:r>
              <a:rPr lang="en-US" dirty="0"/>
              <a:t>Without the appropriate level of capability, you're going nowhere.</a:t>
            </a:r>
          </a:p>
          <a:p>
            <a:endParaRPr lang="en-US"/>
          </a:p>
          <a:p>
            <a:r>
              <a:rPr lang="en-US" dirty="0"/>
              <a:t>On our Capability Curve, we measure it on a scale of innocence to excellence.</a:t>
            </a:r>
          </a:p>
          <a:p>
            <a:endParaRPr lang="en-US"/>
          </a:p>
          <a:p>
            <a:endParaRPr lang="en-US"/>
          </a:p>
          <a:p>
            <a:r>
              <a:rPr lang="en-US" dirty="0"/>
              <a:t>I spoke to a CEO recently that told me they had worked for a company that had missed 8 consecutive quarters. The crazy part is, companies set their own targets.</a:t>
            </a:r>
          </a:p>
          <a:p>
            <a:endParaRPr lang="en-US"/>
          </a:p>
          <a:p>
            <a:r>
              <a:rPr lang="en-US" dirty="0"/>
              <a:t>Towards the end, you can imagine how frequently they were getting calls from shareholders. It doesn't take much to imagine what conditions were like on site as they were obviously in the Turbulence zone.</a:t>
            </a:r>
          </a:p>
          <a:p>
            <a:endParaRPr lang="en-US"/>
          </a:p>
          <a:p>
            <a:endParaRPr lang="en-US"/>
          </a:p>
          <a:p>
            <a:endParaRPr lang="en-US"/>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Q1: Has anybody's perception of where they are on the quadrants changed?</a:t>
            </a:r>
          </a:p>
          <a:p>
            <a:endParaRPr lang="en-US"/>
          </a:p>
          <a:p>
            <a:r>
              <a:rPr lang="en-US"/>
              <a:t>Q2: Which way did it move?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really want to drive home this idea that capability is THE predictive indicator of success.</a:t>
            </a:r>
          </a:p>
          <a:p>
            <a:endParaRPr lang="en-US"/>
          </a:p>
          <a:p>
            <a:r>
              <a:rPr lang="en-US"/>
              <a:t>I saw a recent post on LinkedIn about how the tangible and intangible value of the S&amp;P 500 had inverted over time. In 1975, only 17% of the value of the 500 largest listed companies was intangible - things like culture, brand, systems, relationships, IP, and data.</a:t>
            </a:r>
          </a:p>
          <a:p>
            <a:endParaRPr lang="en-US"/>
          </a:p>
          <a:p>
            <a:r>
              <a:rPr lang="en-US"/>
              <a:t>By 2020, that had shot up to 90%.</a:t>
            </a:r>
          </a:p>
          <a:p>
            <a:endParaRPr lang="en-US"/>
          </a:p>
          <a:p>
            <a:r>
              <a:rPr lang="en-US"/>
              <a:t>In mining, we tend to think of a site's value by what's in the ground and the big yellow toys driving around site.</a:t>
            </a:r>
          </a:p>
          <a:p>
            <a:endParaRPr lang="en-US"/>
          </a:p>
          <a:p>
            <a:r>
              <a:rPr lang="en-US"/>
              <a:t>But these factors are just table stakes in mining.</a:t>
            </a:r>
          </a:p>
          <a:p>
            <a:endParaRPr lang="en-US"/>
          </a:p>
          <a:p>
            <a:r>
              <a:rPr lang="en-US"/>
              <a:t>It's the intangible that determines a site's success and ultimately it's value.</a:t>
            </a:r>
          </a:p>
          <a:p>
            <a:endParaRPr lang="en-US"/>
          </a:p>
          <a:p>
            <a:r>
              <a:rPr lang="en-US"/>
              <a:t>It's why investors will pay a management premium for the right executive team.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next element is Leadership.</a:t>
            </a:r>
          </a:p>
          <a:p>
            <a:endParaRPr lang="en-US"/>
          </a:p>
          <a:p>
            <a:r>
              <a:rPr lang="en-US"/>
              <a:t>It sits at the bottom of the pyramid because it is foundational.</a:t>
            </a:r>
          </a:p>
          <a:p>
            <a:endParaRPr lang="en-US"/>
          </a:p>
          <a:p>
            <a:r>
              <a:rPr lang="en-US"/>
              <a:t>Without the right leadership, nothing meaningful can be achieved.</a:t>
            </a:r>
          </a:p>
          <a:p>
            <a:endParaRPr lang="en-US"/>
          </a:p>
          <a:p>
            <a:r>
              <a:rPr lang="en-US"/>
              <a:t>Decades of research has shown that leadership is a learned, not innate </a:t>
            </a:r>
            <a:r>
              <a:rPr lang="en-US" err="1"/>
              <a:t>behaviour</a:t>
            </a:r>
            <a:r>
              <a:rPr lang="en-US"/>
              <a:t>.</a:t>
            </a:r>
          </a:p>
          <a:p>
            <a:endParaRPr lang="en-US"/>
          </a:p>
          <a:p>
            <a:r>
              <a:rPr lang="en-US"/>
              <a:t>This means we need to teach it.</a:t>
            </a:r>
          </a:p>
          <a:p>
            <a:endParaRPr lang="en-US"/>
          </a:p>
          <a:p>
            <a:r>
              <a:rPr lang="en-US"/>
              <a:t>Typically, when we think of training associated with technology adoption, we think of the end user.</a:t>
            </a:r>
          </a:p>
          <a:p>
            <a:endParaRPr lang="en-US"/>
          </a:p>
          <a:p>
            <a:r>
              <a:rPr lang="en-US"/>
              <a:t>For any change initiative, we also need to consider the sponsor, champions, leaders and supporters.</a:t>
            </a:r>
          </a:p>
          <a:p>
            <a:endParaRPr lang="en-US"/>
          </a:p>
          <a:p>
            <a:r>
              <a:rPr lang="en-US"/>
              <a:t>Rarely, are people taught how to sponsor or champion a project.</a:t>
            </a:r>
          </a:p>
          <a:p>
            <a:endParaRPr lang="en-US"/>
          </a:p>
          <a:p>
            <a:r>
              <a:rPr lang="en-US"/>
              <a:t>In the same vein, rarely have line managers and corporate support functions like HR been trained in how to best support individuals through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This lack of comprehensive organisational training is mistake #2.</a:t>
            </a:r>
          </a:p>
          <a:p>
            <a:endParaRPr lang="en-US"/>
          </a:p>
          <a:p>
            <a:r>
              <a:rPr lang="en-US"/>
              <a:t>ADKAR is a recognised framework for managing individual change.</a:t>
            </a:r>
          </a:p>
          <a:p>
            <a:endParaRPr lang="en-US"/>
          </a:p>
          <a:p>
            <a:r>
              <a:rPr lang="en-US"/>
              <a:t>It's based on the premise that organisational change happens when individuals change.</a:t>
            </a:r>
          </a:p>
          <a:p>
            <a:endParaRPr lang="en-US"/>
          </a:p>
          <a:p>
            <a:r>
              <a:rPr lang="en-US"/>
              <a:t>Awareness relates to having and communicating a compelling why at all levels - organisational, team and individual.</a:t>
            </a:r>
          </a:p>
          <a:p>
            <a:endParaRPr lang="en-US"/>
          </a:p>
          <a:p>
            <a:r>
              <a:rPr lang="en-US"/>
              <a:t>We will cover how to create desire in the next step.</a:t>
            </a:r>
          </a:p>
          <a:p>
            <a:endParaRPr lang="en-US"/>
          </a:p>
          <a:p>
            <a:r>
              <a:rPr lang="en-US"/>
              <a:t>Assessing and assigning tasks based on knowledge and ability is what was just on the previous slide.</a:t>
            </a:r>
          </a:p>
          <a:p>
            <a:endParaRPr lang="en-US"/>
          </a:p>
          <a:p>
            <a:r>
              <a:rPr lang="en-US"/>
              <a:t>Finally, reinforcement is required to sustain the change.</a:t>
            </a:r>
          </a:p>
          <a:p>
            <a:endParaRPr lang="en-US"/>
          </a:p>
          <a:p>
            <a:r>
              <a:rPr lang="en-US"/>
              <a:t>---</a:t>
            </a:r>
          </a:p>
          <a:p>
            <a:r>
              <a:rPr lang="en-US"/>
              <a:t>An example of this is many sites run on Excel Spreadsheets, with every team member running their own version and data set. Many times, it takes outlawing Spreadsheets to reinforce that this change is permanent and important. Excel is not an Enterprise software and only increases data and key person risks.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Element #3 is Culture. It is the other side of the leadership coin.</a:t>
            </a:r>
          </a:p>
          <a:p>
            <a:endParaRPr lang="en-US"/>
          </a:p>
          <a:p>
            <a:r>
              <a:rPr lang="en-US"/>
              <a:t>Ideally you have a culture of commitment. This is best described as high discretionary effort.</a:t>
            </a:r>
          </a:p>
          <a:p>
            <a:endParaRPr lang="en-US"/>
          </a:p>
          <a:p>
            <a:r>
              <a:rPr lang="en-US"/>
              <a:t>A committed workforce is motivated intrinsically and therefore more engaged, productive, accountable and willing to go the extra mile.</a:t>
            </a:r>
          </a:p>
          <a:p>
            <a:endParaRPr lang="en-US"/>
          </a:p>
          <a:p>
            <a:r>
              <a:rPr lang="en-US"/>
              <a:t>The contrast to this is a compliance culture where people's actions, like hours worked, must be logged and tracked.</a:t>
            </a:r>
          </a:p>
          <a:p>
            <a:r>
              <a:rPr lang="en-US"/>
              <a:t> </a:t>
            </a:r>
          </a:p>
          <a:p>
            <a:r>
              <a:rPr lang="en-US"/>
              <a:t>Compliance is hard to sustain as it must be perpetuated extrinsically and is administratively costly.</a:t>
            </a:r>
          </a:p>
          <a:p>
            <a:endParaRPr lang="en-US"/>
          </a:p>
          <a:p>
            <a:r>
              <a:rPr lang="en-US"/>
              <a:t>I mentioned earlier that who you hire, fire and everything in-between will be a key determinant of culture.</a:t>
            </a:r>
          </a:p>
          <a:p>
            <a:endParaRPr lang="en-US"/>
          </a:p>
          <a:p>
            <a:r>
              <a:rPr lang="en-US"/>
              <a:t>Too often, we see strong personalities, the hammers that think everything is a nail, promoted again and again because they are high impact and highly visible. But, their short term results come at the cost of mid and long term performance. They poison the well.</a:t>
            </a:r>
          </a:p>
          <a:p>
            <a:endParaRPr lang="en-US"/>
          </a:p>
          <a:p>
            <a:r>
              <a:rPr lang="en-US"/>
              <a:t>You've heard the saying people don't leave bad companies, they leave bad bosses. That's who this saying is talking about and yet they keep getting promoted and leaving a trail of destruction in their wake.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Change Management is a topic unto itself and I don’t have time to do it justice. Instead, I want to focus just on creating desire, the second aspect of the ADKAR framework.</a:t>
            </a:r>
          </a:p>
          <a:p>
            <a:endParaRPr lang="en-US"/>
          </a:p>
          <a:p>
            <a:r>
              <a:rPr lang="en-US"/>
              <a:t>Mistake #3 is trying to push desire through an organisation, rather than create a small, intense amount of interest and letting it build. Essentially, create a sense of FOMO, fear of missing out, in the organisation.</a:t>
            </a:r>
          </a:p>
          <a:p>
            <a:endParaRPr lang="en-US"/>
          </a:p>
          <a:p>
            <a:r>
              <a:rPr lang="en-US"/>
              <a:t>The innovation of diffusion curve is not new. It was created in 1962 and has withstood the test of time.</a:t>
            </a:r>
          </a:p>
          <a:p>
            <a:endParaRPr lang="en-US"/>
          </a:p>
          <a:p>
            <a:r>
              <a:rPr lang="en-US"/>
              <a:t>- The first 2.5% are the innovators. The Steve Jobs and Elon Musk's of the world (before he got political)</a:t>
            </a:r>
          </a:p>
          <a:p>
            <a:endParaRPr lang="en-US"/>
          </a:p>
          <a:p>
            <a:r>
              <a:rPr lang="en-US"/>
              <a:t>- Early adopters are willing to sacrifice their time, money, or energy for something that's important to them. These are the people that line up overnight to be first to buy an product or see a movie.</a:t>
            </a:r>
          </a:p>
          <a:p>
            <a:endParaRPr lang="en-US"/>
          </a:p>
          <a:p>
            <a:r>
              <a:rPr lang="en-US"/>
              <a:t>- The laggards at the tail end probably shouldn't be working for your organisation. Too often we try to placate them when the reality is that is bad for the business.</a:t>
            </a:r>
          </a:p>
          <a:p>
            <a:endParaRPr lang="en-US"/>
          </a:p>
          <a:p>
            <a:r>
              <a:rPr lang="en-US"/>
              <a:t>- Ultimately, we need to get the middle 68%, the majority onboard, in order to have a cultural shift.</a:t>
            </a:r>
          </a:p>
          <a:p>
            <a:r>
              <a:rPr lang="en-US"/>
              <a:t>The problem is they are cynical - WIIFM? Will you pay me extra?</a:t>
            </a:r>
          </a:p>
          <a:p>
            <a:endParaRPr lang="en-US"/>
          </a:p>
          <a:p>
            <a:r>
              <a:rPr lang="en-US"/>
              <a:t>- You cannot win the majority until you reach the tipping point of about 16% market penetration.</a:t>
            </a:r>
          </a:p>
          <a:p>
            <a:r>
              <a:rPr lang="en-US"/>
              <a:t>This is called crossing the chasm.</a:t>
            </a:r>
          </a:p>
          <a:p>
            <a:endParaRPr lang="en-US"/>
          </a:p>
          <a:p>
            <a:r>
              <a:rPr lang="en-US"/>
              <a:t>- If you ignore this, you'll only ever get ~10% because this is the portion of the population that 'just get it'. These are the risk takers that want the social status of being first. These are the people that buy first gen products, even though they are sub-standard.</a:t>
            </a:r>
          </a:p>
          <a:p>
            <a:endParaRPr lang="en-US"/>
          </a:p>
          <a:p>
            <a:r>
              <a:rPr lang="en-US"/>
              <a:t>You need to focus on the early adopters.</a:t>
            </a:r>
          </a:p>
          <a:p>
            <a:endParaRPr lang="en-US"/>
          </a:p>
          <a:p>
            <a:r>
              <a:rPr lang="en-US"/>
              <a:t>Example:</a:t>
            </a:r>
          </a:p>
          <a:p>
            <a:r>
              <a:rPr lang="en-US"/>
              <a:t>200,000 people company wanted SS to do a millennial training program.</a:t>
            </a:r>
          </a:p>
          <a:p>
            <a:r>
              <a:rPr lang="en-US"/>
              <a:t>- Design program</a:t>
            </a:r>
          </a:p>
          <a:p>
            <a:r>
              <a:rPr lang="en-US"/>
              <a:t>- Record videos</a:t>
            </a:r>
          </a:p>
          <a:p>
            <a:r>
              <a:rPr lang="en-US"/>
              <a:t>- Force all millennials to go through the program</a:t>
            </a:r>
          </a:p>
          <a:p>
            <a:endParaRPr lang="en-US"/>
          </a:p>
          <a:p>
            <a:r>
              <a:rPr lang="en-US"/>
              <a:t>Instead, he did 1 workshop, once, open to anybody born after 1984. Kept senior execs out.</a:t>
            </a:r>
          </a:p>
          <a:p>
            <a:r>
              <a:rPr lang="en-US"/>
              <a:t>- Only had 100 seats</a:t>
            </a:r>
          </a:p>
          <a:p>
            <a:r>
              <a:rPr lang="en-US"/>
              <a:t>- Had to apply via an essay (extra time and energy  - early adopter)</a:t>
            </a:r>
          </a:p>
          <a:p>
            <a:r>
              <a:rPr lang="en-US"/>
              <a:t>- Only open to a few offices</a:t>
            </a:r>
          </a:p>
          <a:p>
            <a:endParaRPr lang="en-US"/>
          </a:p>
          <a:p>
            <a:r>
              <a:rPr lang="en-US"/>
              <a:t>After the workshop, asked for volunteers to create a the program.</a:t>
            </a:r>
          </a:p>
          <a:p>
            <a:r>
              <a:rPr lang="en-US"/>
              <a:t>- extra hours, no extra pay</a:t>
            </a:r>
          </a:p>
          <a:p>
            <a:r>
              <a:rPr lang="en-US"/>
              <a:t>- no personal benefit</a:t>
            </a:r>
          </a:p>
          <a:p>
            <a:r>
              <a:rPr lang="en-US"/>
              <a:t>- 50 people apply</a:t>
            </a:r>
          </a:p>
          <a:p>
            <a:endParaRPr lang="en-US"/>
          </a:p>
          <a:p>
            <a:r>
              <a:rPr lang="en-US"/>
              <a:t>Senior exec calls Simon furious that he's been getting calls from every other office for 2 weeks demanding their own millennial training program.</a:t>
            </a:r>
          </a:p>
          <a:p>
            <a:endParaRPr lang="en-US"/>
          </a:p>
          <a:p>
            <a:r>
              <a:rPr lang="en-US"/>
              <a:t>That's one way to create demand in the majority.</a:t>
            </a:r>
          </a:p>
          <a:p>
            <a:endParaRPr lang="en-US"/>
          </a:p>
          <a:p>
            <a:r>
              <a:rPr lang="en-US"/>
              <a:t>If you pitch straight to the majority, you're going to get resistance - no time, too busy, WIIFM?</a:t>
            </a:r>
          </a:p>
          <a:p>
            <a:endParaRPr lang="en-US"/>
          </a:p>
          <a:p>
            <a:r>
              <a:rPr lang="en-US"/>
              <a:t>* How can you identify and engage the innovators and early adopters?</a:t>
            </a:r>
          </a:p>
          <a:p>
            <a:endParaRPr lang="en-US"/>
          </a:p>
          <a:p>
            <a:r>
              <a:rPr lang="en-US"/>
              <a:t>* How can you cross The Chasm?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Element #4 is fit-for purpose technology and tools. We call these Enablers.</a:t>
            </a:r>
          </a:p>
          <a:p>
            <a:endParaRPr lang="en-US"/>
          </a:p>
          <a:p>
            <a:r>
              <a:rPr lang="en-US"/>
              <a:t>In the same way that "the tools don't make the tradesman", your success does not come soley from technology.</a:t>
            </a:r>
          </a:p>
          <a:p>
            <a:endParaRPr lang="en-US"/>
          </a:p>
          <a:p>
            <a:r>
              <a:rPr lang="en-US"/>
              <a:t>That's not to say that a skilled tradie does need good tools to do great work.</a:t>
            </a:r>
          </a:p>
          <a:p>
            <a:endParaRPr lang="en-US"/>
          </a:p>
          <a:p>
            <a:r>
              <a:rPr lang="en-US"/>
              <a:t>Only that you need all elements in order to be successful.</a:t>
            </a:r>
          </a:p>
          <a:p>
            <a:endParaRPr lang="en-US"/>
          </a:p>
          <a:p>
            <a:r>
              <a:rPr lang="en-US"/>
              <a:t>Yet, we continually see organisations and individuals alike looking for the next shiny object. I call it SoS, short for Shiny Object Syndrome.</a:t>
            </a:r>
          </a:p>
          <a:p>
            <a:endParaRPr lang="en-US"/>
          </a:p>
          <a:p>
            <a:r>
              <a:rPr lang="en-US"/>
              <a:t>Shiny objects are appealing because these are sold as silver bullets. By now, you should understand that they can only ever be part of the solution, not the whole solution.</a:t>
            </a:r>
          </a:p>
          <a:p>
            <a:endParaRPr lang="en-US"/>
          </a:p>
          <a:p>
            <a:r>
              <a:rPr lang="en-US"/>
              <a:t>Whilst they may provide a competitive advantage, they are not THE competitive advantage.</a:t>
            </a:r>
          </a:p>
          <a:p>
            <a:endParaRPr lang="en-US"/>
          </a:p>
          <a:p>
            <a:r>
              <a:rPr lang="en-US"/>
              <a:t>At the other end of the scale is legacy that keeps organisations stuck. When I was working in the UK over a decade ago a series of large engineering firms collapsed. Many of them had gone through aggressive periods of growth, continuing with the legacy platforms acquisitions.  This means information didn't flow upwards and they lacked visibility, oversight, governance and control of the different acquisitions because the data was trapped in legacy software. Like a house of cards, it only took one going south to bring down the entire company because they didn't understand their true debt and cashflow positions.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Mistake #4 is this silver bullet thinking.</a:t>
            </a:r>
          </a:p>
          <a:p>
            <a:endParaRPr lang="en-US"/>
          </a:p>
          <a:p>
            <a:r>
              <a:rPr lang="en-US"/>
              <a:t>The most topical example is A.I. </a:t>
            </a:r>
          </a:p>
          <a:p>
            <a:endParaRPr lang="en-US"/>
          </a:p>
          <a:p>
            <a:r>
              <a:rPr lang="en-US"/>
              <a:t>It's an incredible tool and we are incorporating it into different aspects of our business, but AI isn’t the silver bullet many think it is.</a:t>
            </a:r>
          </a:p>
          <a:p>
            <a:endParaRPr lang="en-US"/>
          </a:p>
          <a:p>
            <a:r>
              <a:rPr lang="en-US"/>
              <a:t>In fact, it may be the wave of disruption that dumps many companies as it relies on high quality data. We typically find that most data is not owned and there is no single source of truth.</a:t>
            </a:r>
          </a:p>
          <a:p>
            <a:endParaRPr lang="en-US"/>
          </a:p>
          <a:p>
            <a:r>
              <a:rPr lang="en-US"/>
              <a:t>Think about how many people run their own Excel sheets in your team. You can almost guarantee that each engineer has their own.</a:t>
            </a:r>
          </a:p>
          <a:p>
            <a:endParaRPr lang="en-US"/>
          </a:p>
          <a:p>
            <a:r>
              <a:rPr lang="en-US"/>
              <a:t>Mine sites are not like other industries like marketing agencies where a high level of automated Agents can be running around unsupervised sending out meeting requests and running LinkedIn ads. There is a time and place for Agents but especially in transition periods we need humans in the loop.</a:t>
            </a:r>
          </a:p>
          <a:p>
            <a:endParaRPr lang="en-US"/>
          </a:p>
          <a:p>
            <a:r>
              <a:rPr lang="en-US"/>
              <a:t>Without the requisite capability, A.I. can't be easily implemented anyway.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final element is Processes.</a:t>
            </a:r>
          </a:p>
          <a:p>
            <a:endParaRPr lang="en-US"/>
          </a:p>
          <a:p>
            <a:r>
              <a:rPr lang="en-US"/>
              <a:t>If culture is the other side of the leadership coin, processes and technology are different sides of the same coin.</a:t>
            </a:r>
          </a:p>
          <a:p>
            <a:endParaRPr lang="en-US"/>
          </a:p>
          <a:p>
            <a:r>
              <a:rPr lang="en-US"/>
              <a:t>Processes need to be both effective and efficient.</a:t>
            </a:r>
          </a:p>
          <a:p>
            <a:endParaRPr lang="en-US"/>
          </a:p>
          <a:p>
            <a:r>
              <a:rPr lang="en-US"/>
              <a:t>Think of this like an egg and spoon race.</a:t>
            </a:r>
          </a:p>
          <a:p>
            <a:r>
              <a:rPr lang="en-US"/>
              <a:t>* If you win but your egg is cracked on the ground, you haven’t reached your goal</a:t>
            </a:r>
          </a:p>
          <a:p>
            <a:r>
              <a:rPr lang="en-US"/>
              <a:t>* Effectiveness is meeting your objectives</a:t>
            </a:r>
          </a:p>
          <a:p>
            <a:r>
              <a:rPr lang="en-US"/>
              <a:t>* Efficient means you’re doing it an economical 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Fifth mistake is half completed projects.</a:t>
            </a:r>
          </a:p>
          <a:p>
            <a:endParaRPr lang="en-US"/>
          </a:p>
          <a:p>
            <a:r>
              <a:rPr lang="en-US"/>
              <a:t>Projects are rarely closed properly because ownership is not assigned.</a:t>
            </a:r>
          </a:p>
          <a:p>
            <a:endParaRPr lang="en-US"/>
          </a:p>
          <a:p>
            <a:r>
              <a:rPr lang="en-US"/>
              <a:t>Technology projects now risk becoming the new photocopier or coffee machine. That is, common office equipment. Anything that isn't owned, isn't maintained or updated.</a:t>
            </a:r>
          </a:p>
          <a:p>
            <a:endParaRPr lang="en-US"/>
          </a:p>
          <a:p>
            <a:r>
              <a:rPr lang="en-US"/>
              <a:t>When things like photocopiers are out of order or ink, it's generally nobodies job to fix it, yet everyone is affected. Individuals are too busy to fix it and often lack the authority to order repairs or new supplies.</a:t>
            </a:r>
          </a:p>
          <a:p>
            <a:endParaRPr lang="en-US"/>
          </a:p>
          <a:p>
            <a:r>
              <a:rPr lang="en-US"/>
              <a:t>There should be a simple process and approvals document but if the person that used to do it isn't around, nobody knows what to do.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brings us to the final mistake, too little, too late.</a:t>
            </a:r>
          </a:p>
          <a:p>
            <a:endParaRPr lang="en-US"/>
          </a:p>
          <a:p>
            <a:r>
              <a:rPr lang="en-US"/>
              <a:t>One thing we’ve observed over the years is sites commit to technology projects expecting them to transform their operations, only to find out the hard way that they don’t have the requisite capability.</a:t>
            </a:r>
          </a:p>
          <a:p>
            <a:endParaRPr lang="en-US"/>
          </a:p>
          <a:p>
            <a:r>
              <a:rPr lang="en-US"/>
              <a:t>It’s only once the decisions have been made and the project is underway, near completion or up and running that leaders realise what those on the ground have been trying to tell them all along.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You're probably familiar with the engineering cost curves on the left.</a:t>
            </a:r>
          </a:p>
          <a:p>
            <a:endParaRPr lang="en-US"/>
          </a:p>
          <a:p>
            <a:r>
              <a:rPr lang="en-US"/>
              <a:t>Typically, as consultants, we are only called in when the curves have intersected.</a:t>
            </a:r>
          </a:p>
          <a:p>
            <a:endParaRPr lang="en-US"/>
          </a:p>
          <a:p>
            <a:r>
              <a:rPr lang="en-US"/>
              <a:t>You'll hopefully see the similarity between that and our Capability Curve. This isn't a coincidence.</a:t>
            </a:r>
          </a:p>
          <a:p>
            <a:endParaRPr lang="en-US"/>
          </a:p>
          <a:p>
            <a:r>
              <a:rPr lang="en-US"/>
              <a:t>Without the right capability across all 5 Operational Performance Elements it's going to take longer and cost more.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Last year, we had an urgent call for help from the processing department of a gold mine.</a:t>
            </a:r>
          </a:p>
          <a:p>
            <a:endParaRPr lang="en-US"/>
          </a:p>
          <a:p>
            <a:r>
              <a:rPr lang="en-US"/>
              <a:t>They told us that the existing plant wasn’t operating close to capacity. They are constantly on the back foot and trying to operate through chaos. They are in survival mode.</a:t>
            </a:r>
          </a:p>
          <a:p>
            <a:endParaRPr lang="en-US"/>
          </a:p>
          <a:p>
            <a:r>
              <a:rPr lang="en-US"/>
              <a:t>A decision was made to build a bigger plant, without any formal improvement to their existing operations.</a:t>
            </a:r>
          </a:p>
          <a:p>
            <a:endParaRPr lang="en-US"/>
          </a:p>
          <a:p>
            <a:r>
              <a:rPr lang="en-US"/>
              <a:t>What do you think will happen when this new plant comes online?</a:t>
            </a:r>
          </a:p>
          <a:p>
            <a:endParaRPr lang="en-US"/>
          </a:p>
          <a:p>
            <a:r>
              <a:rPr lang="en-US"/>
              <a:t>Where does this place them on the cost and capability curves?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recap...</a:t>
            </a:r>
          </a:p>
          <a:p>
            <a:endParaRPr lang="en-US"/>
          </a:p>
          <a:p>
            <a:r>
              <a:rPr lang="en-US"/>
              <a:t>The Performance quadrants measure the alignment of skill and will.</a:t>
            </a:r>
          </a:p>
          <a:p>
            <a:endParaRPr lang="en-US"/>
          </a:p>
          <a:p>
            <a:r>
              <a:rPr lang="en-US"/>
              <a:t>We use the Capability Curve to objectively measures the skill aspect.</a:t>
            </a:r>
          </a:p>
          <a:p>
            <a:endParaRPr lang="en-US"/>
          </a:p>
          <a:p>
            <a:r>
              <a:rPr lang="en-US"/>
              <a:t>The Operational Performance Framework is a holistic view, comprised of the 5 core elements all operations must do well to be successful. </a:t>
            </a:r>
          </a:p>
          <a:p>
            <a:endParaRPr lang="en-US"/>
          </a:p>
          <a:p>
            <a:r>
              <a:rPr lang="en-US"/>
              <a:t>They are:</a:t>
            </a:r>
          </a:p>
          <a:p>
            <a:r>
              <a:rPr lang="en-US"/>
              <a:t>  1. Have a compelling why and clearly communicate this,</a:t>
            </a:r>
          </a:p>
          <a:p>
            <a:r>
              <a:rPr lang="en-US"/>
              <a:t>  2. Empower leaders with the appropriate training and support,</a:t>
            </a:r>
          </a:p>
          <a:p>
            <a:r>
              <a:rPr lang="en-US"/>
              <a:t>  3. Create a culture of commitment and not compliance,</a:t>
            </a:r>
          </a:p>
          <a:p>
            <a:r>
              <a:rPr lang="en-US"/>
              <a:t>  4. Ensure tech enables processes, and that,</a:t>
            </a:r>
          </a:p>
          <a:p>
            <a:r>
              <a:rPr lang="en-US"/>
              <a:t>  5. Processes are owned, lean and effective.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there is one thing you take away from this presentation, is to be fully aware of your current operational capability and it’s limitations BEFORE a project starts so that gaps don’t come as an unwelcome surprise down the track.</a:t>
            </a:r>
          </a:p>
          <a:p>
            <a:endParaRPr lang="en-US"/>
          </a:p>
          <a:p>
            <a:r>
              <a:rPr lang="en-US"/>
              <a:t>How can you give yourself the best chance of success?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78283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661410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D096EF-426D-34E6-30ED-D06837958DDB}"/>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85483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2041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042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7469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2556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8882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3026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9231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1140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1367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17435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7946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3">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5/20/2025</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189773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www.mckinsey.com/industries/metals-and-mining/our-insights/has-global-mining-productivity-reversed-course#/?/"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23.sv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23.sv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23.sv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s://rapidresponserevival.com/cultural-change-requires-early-adopters/" TargetMode="External"/><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18.sv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18.sv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6.sv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18.sv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18.sv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hyperlink" Target="https://www.long-intl.com/articles/cost-control-project-manager/" TargetMode="Externa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31.png"/><Relationship Id="rId4" Type="http://schemas.openxmlformats.org/officeDocument/2006/relationships/image" Target="../media/image30.sv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8.svg"/><Relationship Id="rId5" Type="http://schemas.openxmlformats.org/officeDocument/2006/relationships/image" Target="../media/image32.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pic>
        <p:nvPicPr>
          <p:cNvPr id="5" name="Picture 4" descr="A person wearing a hard hat and safety vest working on a computer&#10;&#10;AI-generated content may be incorrect.">
            <a:extLst>
              <a:ext uri="{FF2B5EF4-FFF2-40B4-BE49-F238E27FC236}">
                <a16:creationId xmlns:a16="http://schemas.microsoft.com/office/drawing/2014/main" id="{C27FCAF1-24D1-AC36-254C-18CF0031B635}"/>
              </a:ext>
            </a:extLst>
          </p:cNvPr>
          <p:cNvPicPr>
            <a:picLocks noChangeAspect="1"/>
          </p:cNvPicPr>
          <p:nvPr/>
        </p:nvPicPr>
        <p:blipFill>
          <a:blip r:embed="rId3">
            <a:alphaModFix amt="50000"/>
          </a:blip>
          <a:stretch>
            <a:fillRect/>
          </a:stretch>
        </p:blipFill>
        <p:spPr>
          <a:xfrm>
            <a:off x="117088" y="39029"/>
            <a:ext cx="9144000" cy="5143500"/>
          </a:xfrm>
          <a:prstGeom prst="rect">
            <a:avLst/>
          </a:prstGeom>
        </p:spPr>
      </p:pic>
      <p:sp>
        <p:nvSpPr>
          <p:cNvPr id="17" name="TextBox 16">
            <a:extLst>
              <a:ext uri="{FF2B5EF4-FFF2-40B4-BE49-F238E27FC236}">
                <a16:creationId xmlns:a16="http://schemas.microsoft.com/office/drawing/2014/main" id="{DE4CB536-3381-280D-E062-C695BC828FCC}"/>
              </a:ext>
            </a:extLst>
          </p:cNvPr>
          <p:cNvSpPr txBox="1"/>
          <p:nvPr/>
        </p:nvSpPr>
        <p:spPr>
          <a:xfrm>
            <a:off x="1014545" y="734932"/>
            <a:ext cx="4373525" cy="307777"/>
          </a:xfrm>
          <a:prstGeom prst="rect">
            <a:avLst/>
          </a:prstGeom>
          <a:noFill/>
        </p:spPr>
        <p:txBody>
          <a:bodyPr wrap="square" rtlCol="0">
            <a:spAutoFit/>
          </a:bodyPr>
          <a:lstStyle/>
          <a:p>
            <a:r>
              <a:rPr lang="en-AU">
                <a:solidFill>
                  <a:srgbClr val="0B9CDC"/>
                </a:solidFill>
                <a:latin typeface="Bio Sans Bold"/>
              </a:rPr>
              <a:t>PATH TO PROGRESS </a:t>
            </a:r>
          </a:p>
        </p:txBody>
      </p:sp>
      <p:sp>
        <p:nvSpPr>
          <p:cNvPr id="3" name="TextBox 2">
            <a:extLst>
              <a:ext uri="{FF2B5EF4-FFF2-40B4-BE49-F238E27FC236}">
                <a16:creationId xmlns:a16="http://schemas.microsoft.com/office/drawing/2014/main" id="{34551DF3-F346-832A-2575-F11AAA91350C}"/>
              </a:ext>
            </a:extLst>
          </p:cNvPr>
          <p:cNvSpPr txBox="1"/>
          <p:nvPr/>
        </p:nvSpPr>
        <p:spPr>
          <a:xfrm>
            <a:off x="1050440" y="1911000"/>
            <a:ext cx="5835721" cy="1569660"/>
          </a:xfrm>
          <a:prstGeom prst="rect">
            <a:avLst/>
          </a:prstGeom>
          <a:noFill/>
          <a:ln>
            <a:noFill/>
          </a:ln>
        </p:spPr>
        <p:txBody>
          <a:bodyPr wrap="square" rtlCol="0">
            <a:spAutoFit/>
          </a:bodyPr>
          <a:lstStyle/>
          <a:p>
            <a:r>
              <a:rPr lang="en-AU" sz="3200" b="1">
                <a:solidFill>
                  <a:srgbClr val="FFC300"/>
                </a:solidFill>
                <a:latin typeface="Bio Sans Bold"/>
                <a:cs typeface="Arial" panose="020B0604020202020204" pitchFamily="34" charset="0"/>
              </a:rPr>
              <a:t>Unlocking Mining’s Potential</a:t>
            </a:r>
            <a:br>
              <a:rPr lang="en-AU" sz="3200">
                <a:solidFill>
                  <a:schemeClr val="bg1"/>
                </a:solidFill>
                <a:latin typeface="Bio Sans Light" panose="020B0406020202040204" pitchFamily="34" charset="0"/>
                <a:cs typeface="Arial" panose="020B0604020202020204" pitchFamily="34" charset="0"/>
              </a:rPr>
            </a:br>
            <a:r>
              <a:rPr lang="en-AU" sz="3200">
                <a:solidFill>
                  <a:schemeClr val="bg1"/>
                </a:solidFill>
                <a:latin typeface="Bio Sans Light" panose="020B0406020202040204" pitchFamily="34" charset="0"/>
                <a:cs typeface="Arial" panose="020B0604020202020204" pitchFamily="34" charset="0"/>
              </a:rPr>
              <a:t>Overcoming Barriers to Technology Adoption</a:t>
            </a:r>
          </a:p>
        </p:txBody>
      </p:sp>
      <p:pic>
        <p:nvPicPr>
          <p:cNvPr id="9" name="Picture 8" descr="A blue and yellow circle&#10;&#10;AI-generated content may be incorrect.">
            <a:extLst>
              <a:ext uri="{FF2B5EF4-FFF2-40B4-BE49-F238E27FC236}">
                <a16:creationId xmlns:a16="http://schemas.microsoft.com/office/drawing/2014/main" id="{9E267BC6-6D31-0EE6-C207-99603F22091D}"/>
              </a:ext>
            </a:extLst>
          </p:cNvPr>
          <p:cNvPicPr>
            <a:picLocks noChangeAspect="1"/>
          </p:cNvPicPr>
          <p:nvPr/>
        </p:nvPicPr>
        <p:blipFill>
          <a:blip r:embed="rId4"/>
          <a:stretch>
            <a:fillRect/>
          </a:stretch>
        </p:blipFill>
        <p:spPr>
          <a:xfrm>
            <a:off x="7016130" y="-1083216"/>
            <a:ext cx="2364176" cy="2364176"/>
          </a:xfrm>
          <a:prstGeom prst="rect">
            <a:avLst/>
          </a:prstGeom>
        </p:spPr>
      </p:pic>
      <p:pic>
        <p:nvPicPr>
          <p:cNvPr id="22" name="Picture 21" descr="A yellow and blue circle&#10;&#10;AI-generated content may be incorrect.">
            <a:extLst>
              <a:ext uri="{FF2B5EF4-FFF2-40B4-BE49-F238E27FC236}">
                <a16:creationId xmlns:a16="http://schemas.microsoft.com/office/drawing/2014/main" id="{AFCA873B-D28D-AF16-72BB-192D7E15303D}"/>
              </a:ext>
            </a:extLst>
          </p:cNvPr>
          <p:cNvPicPr>
            <a:picLocks noChangeAspect="1"/>
          </p:cNvPicPr>
          <p:nvPr/>
        </p:nvPicPr>
        <p:blipFill>
          <a:blip r:embed="rId5"/>
          <a:stretch>
            <a:fillRect/>
          </a:stretch>
        </p:blipFill>
        <p:spPr>
          <a:xfrm>
            <a:off x="-1599732" y="2571750"/>
            <a:ext cx="3053316" cy="3053322"/>
          </a:xfrm>
          <a:prstGeom prst="rect">
            <a:avLst/>
          </a:prstGeom>
        </p:spPr>
      </p:pic>
      <p:pic>
        <p:nvPicPr>
          <p:cNvPr id="28" name="Picture 27" descr="A yellow and blue circle&#10;&#10;AI-generated content may be incorrect.">
            <a:extLst>
              <a:ext uri="{FF2B5EF4-FFF2-40B4-BE49-F238E27FC236}">
                <a16:creationId xmlns:a16="http://schemas.microsoft.com/office/drawing/2014/main" id="{A8CE6BBC-0487-2C4C-0000-EDFE02628443}"/>
              </a:ext>
            </a:extLst>
          </p:cNvPr>
          <p:cNvPicPr>
            <a:picLocks noChangeAspect="1"/>
          </p:cNvPicPr>
          <p:nvPr/>
        </p:nvPicPr>
        <p:blipFill>
          <a:blip r:embed="rId6"/>
          <a:stretch>
            <a:fillRect/>
          </a:stretch>
        </p:blipFill>
        <p:spPr>
          <a:xfrm rot="18410877">
            <a:off x="8327895" y="366669"/>
            <a:ext cx="2310156" cy="2310156"/>
          </a:xfrm>
          <a:prstGeom prst="rect">
            <a:avLst/>
          </a:prstGeom>
        </p:spPr>
      </p:pic>
      <p:pic>
        <p:nvPicPr>
          <p:cNvPr id="6" name="Picture 5" descr="A qr code with circles and circles on a black background&#10;&#10;AI-generated content may be incorrect.">
            <a:extLst>
              <a:ext uri="{FF2B5EF4-FFF2-40B4-BE49-F238E27FC236}">
                <a16:creationId xmlns:a16="http://schemas.microsoft.com/office/drawing/2014/main" id="{0A102CA1-2A2B-4A7D-6D4C-92BBE06679BA}"/>
              </a:ext>
            </a:extLst>
          </p:cNvPr>
          <p:cNvPicPr>
            <a:picLocks noChangeAspect="1"/>
          </p:cNvPicPr>
          <p:nvPr/>
        </p:nvPicPr>
        <p:blipFill>
          <a:blip r:embed="rId7"/>
          <a:stretch>
            <a:fillRect/>
          </a:stretch>
        </p:blipFill>
        <p:spPr>
          <a:xfrm>
            <a:off x="7176691" y="3399951"/>
            <a:ext cx="1602927" cy="1602927"/>
          </a:xfrm>
          <a:prstGeom prst="rect">
            <a:avLst/>
          </a:prstGeom>
        </p:spPr>
      </p:pic>
      <p:sp>
        <p:nvSpPr>
          <p:cNvPr id="7" name="TextBox 6">
            <a:extLst>
              <a:ext uri="{FF2B5EF4-FFF2-40B4-BE49-F238E27FC236}">
                <a16:creationId xmlns:a16="http://schemas.microsoft.com/office/drawing/2014/main" id="{C5098122-80EA-7C15-7EDE-A58C0260F5FC}"/>
              </a:ext>
            </a:extLst>
          </p:cNvPr>
          <p:cNvSpPr txBox="1"/>
          <p:nvPr/>
        </p:nvSpPr>
        <p:spPr>
          <a:xfrm>
            <a:off x="4919713" y="3718099"/>
            <a:ext cx="2302802" cy="830997"/>
          </a:xfrm>
          <a:prstGeom prst="rect">
            <a:avLst/>
          </a:prstGeom>
          <a:noFill/>
          <a:ln>
            <a:noFill/>
          </a:ln>
        </p:spPr>
        <p:txBody>
          <a:bodyPr wrap="square" rtlCol="0">
            <a:spAutoFit/>
          </a:bodyPr>
          <a:lstStyle/>
          <a:p>
            <a:pPr algn="r"/>
            <a:r>
              <a:rPr lang="en-AU" sz="2400" b="1">
                <a:solidFill>
                  <a:schemeClr val="bg1"/>
                </a:solidFill>
                <a:latin typeface="Bio Sans Light" panose="020B0406020202040204" pitchFamily="34" charset="0"/>
                <a:cs typeface="Arial" panose="020B0604020202020204" pitchFamily="34" charset="0"/>
              </a:rPr>
              <a:t>Follow us </a:t>
            </a:r>
            <a:br>
              <a:rPr lang="en-AU" sz="2400" b="1">
                <a:solidFill>
                  <a:schemeClr val="bg1"/>
                </a:solidFill>
                <a:latin typeface="Bio Sans Light" panose="020B0406020202040204" pitchFamily="34" charset="0"/>
                <a:cs typeface="Arial" panose="020B0604020202020204" pitchFamily="34" charset="0"/>
              </a:rPr>
            </a:br>
            <a:r>
              <a:rPr lang="en-AU" sz="2400" b="1">
                <a:solidFill>
                  <a:schemeClr val="bg1"/>
                </a:solidFill>
                <a:latin typeface="Bio Sans Light" panose="020B0406020202040204" pitchFamily="34" charset="0"/>
                <a:cs typeface="Arial" panose="020B0604020202020204" pitchFamily="34" charset="0"/>
              </a:rPr>
              <a:t>on LinkedIn</a:t>
            </a:r>
            <a:endParaRPr lang="en-AU" sz="2400">
              <a:solidFill>
                <a:schemeClr val="bg1"/>
              </a:solidFill>
              <a:latin typeface="Bio Sans Light" panose="020B0406020202040204" pitchFamily="34" charset="0"/>
              <a:cs typeface="Arial" panose="020B0604020202020204" pitchFamily="34" charset="0"/>
            </a:endParaRPr>
          </a:p>
        </p:txBody>
      </p:sp>
      <p:pic>
        <p:nvPicPr>
          <p:cNvPr id="8" name="Graphic 7" descr="Line arrow: Rotate right with solid fill">
            <a:extLst>
              <a:ext uri="{FF2B5EF4-FFF2-40B4-BE49-F238E27FC236}">
                <a16:creationId xmlns:a16="http://schemas.microsoft.com/office/drawing/2014/main" id="{EE856A65-6F19-A112-77CF-2875F2F119B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19491" y="2803699"/>
            <a:ext cx="914400" cy="914400"/>
          </a:xfrm>
          <a:prstGeom prst="rect">
            <a:avLst/>
          </a:prstGeom>
        </p:spPr>
      </p:pic>
    </p:spTree>
    <p:extLst>
      <p:ext uri="{BB962C8B-B14F-4D97-AF65-F5344CB8AC3E}">
        <p14:creationId xmlns:p14="http://schemas.microsoft.com/office/powerpoint/2010/main" val="30286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918E36C5-B87C-7672-0CCA-E13F743436F3}"/>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DE96FC91-D2CB-DB0A-C0DC-D4CEFDA2F9C4}"/>
              </a:ext>
            </a:extLst>
          </p:cNvPr>
          <p:cNvSpPr txBox="1"/>
          <p:nvPr/>
        </p:nvSpPr>
        <p:spPr>
          <a:xfrm>
            <a:off x="3417214" y="1927807"/>
            <a:ext cx="5004031" cy="1582549"/>
          </a:xfrm>
          <a:prstGeom prst="rect">
            <a:avLst/>
          </a:prstGeom>
          <a:noFill/>
        </p:spPr>
        <p:txBody>
          <a:bodyPr wrap="square" rtlCol="0">
            <a:spAutoFit/>
          </a:bodyPr>
          <a:lstStyle/>
          <a:p>
            <a:pPr>
              <a:lnSpc>
                <a:spcPts val="4000"/>
              </a:lnSpc>
            </a:pPr>
            <a:r>
              <a:rPr lang="en-AU" sz="4000">
                <a:solidFill>
                  <a:schemeClr val="bg1"/>
                </a:solidFill>
                <a:latin typeface="Bio Sans" panose="020B0506020202040204" pitchFamily="34" charset="0"/>
              </a:rPr>
              <a:t>KEYNOTE</a:t>
            </a:r>
          </a:p>
          <a:p>
            <a:pPr>
              <a:lnSpc>
                <a:spcPts val="4000"/>
              </a:lnSpc>
            </a:pPr>
            <a:r>
              <a:rPr lang="en-AU" sz="3600">
                <a:solidFill>
                  <a:schemeClr val="bg1"/>
                </a:solidFill>
                <a:latin typeface="Bio Sans" panose="020B0506020202040204" pitchFamily="34" charset="0"/>
              </a:rPr>
              <a:t>Alex Franklin</a:t>
            </a:r>
          </a:p>
          <a:p>
            <a:pPr>
              <a:lnSpc>
                <a:spcPts val="4000"/>
              </a:lnSpc>
            </a:pPr>
            <a:r>
              <a:rPr lang="en-AU" sz="2400">
                <a:solidFill>
                  <a:schemeClr val="bg1"/>
                </a:solidFill>
                <a:latin typeface="Bio Sans" panose="020B0506020202040204" pitchFamily="34" charset="0"/>
              </a:rPr>
              <a:t>First Principles Consulting</a:t>
            </a:r>
            <a:endParaRPr lang="en-AU" sz="2400">
              <a:solidFill>
                <a:srgbClr val="FFC300"/>
              </a:solidFill>
              <a:latin typeface="Bio Sans" panose="020B0506020202040204" pitchFamily="34" charset="0"/>
            </a:endParaRPr>
          </a:p>
        </p:txBody>
      </p:sp>
      <p:sp>
        <p:nvSpPr>
          <p:cNvPr id="3" name="TextBox 2">
            <a:extLst>
              <a:ext uri="{FF2B5EF4-FFF2-40B4-BE49-F238E27FC236}">
                <a16:creationId xmlns:a16="http://schemas.microsoft.com/office/drawing/2014/main" id="{F1B5670E-9FBB-B883-F11E-E962CFDC413E}"/>
              </a:ext>
            </a:extLst>
          </p:cNvPr>
          <p:cNvSpPr txBox="1"/>
          <p:nvPr/>
        </p:nvSpPr>
        <p:spPr>
          <a:xfrm>
            <a:off x="3417214" y="1575626"/>
            <a:ext cx="4373525" cy="307777"/>
          </a:xfrm>
          <a:prstGeom prst="rect">
            <a:avLst/>
          </a:prstGeom>
          <a:noFill/>
        </p:spPr>
        <p:txBody>
          <a:bodyPr wrap="square" rtlCol="0">
            <a:spAutoFit/>
          </a:bodyPr>
          <a:lstStyle/>
          <a:p>
            <a:r>
              <a:rPr lang="en-AU">
                <a:solidFill>
                  <a:srgbClr val="0B9CDC"/>
                </a:solidFill>
                <a:latin typeface="Bio Sans Bold"/>
              </a:rPr>
              <a:t>PATH TO PROGRESS</a:t>
            </a:r>
          </a:p>
        </p:txBody>
      </p:sp>
      <p:pic>
        <p:nvPicPr>
          <p:cNvPr id="4" name="Picture 3" descr="A person smiling for a picture&#10;&#10;AI-generated content may be incorrect.">
            <a:extLst>
              <a:ext uri="{FF2B5EF4-FFF2-40B4-BE49-F238E27FC236}">
                <a16:creationId xmlns:a16="http://schemas.microsoft.com/office/drawing/2014/main" id="{65AECF5A-2C32-88EE-DC97-2B9CDF4CB6ED}"/>
              </a:ext>
            </a:extLst>
          </p:cNvPr>
          <p:cNvPicPr>
            <a:picLocks noChangeAspect="1"/>
          </p:cNvPicPr>
          <p:nvPr/>
        </p:nvPicPr>
        <p:blipFill>
          <a:blip r:embed="rId3"/>
          <a:srcRect/>
          <a:stretch>
            <a:fillRect/>
          </a:stretch>
        </p:blipFill>
        <p:spPr>
          <a:xfrm>
            <a:off x="910199" y="1930377"/>
            <a:ext cx="1376693" cy="1376693"/>
          </a:xfrm>
          <a:prstGeom prst="ellipse">
            <a:avLst/>
          </a:prstGeom>
          <a:ln w="63500" cap="rnd">
            <a:solidFill>
              <a:srgbClr val="FFC3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A blue and yellow circle with a black background&#10;&#10;AI-generated content may be incorrect.">
            <a:extLst>
              <a:ext uri="{FF2B5EF4-FFF2-40B4-BE49-F238E27FC236}">
                <a16:creationId xmlns:a16="http://schemas.microsoft.com/office/drawing/2014/main" id="{89A66CAF-DD99-EA0E-05B0-AD965B247D69}"/>
              </a:ext>
            </a:extLst>
          </p:cNvPr>
          <p:cNvPicPr>
            <a:picLocks noChangeAspect="1"/>
          </p:cNvPicPr>
          <p:nvPr/>
        </p:nvPicPr>
        <p:blipFill>
          <a:blip r:embed="rId4"/>
          <a:stretch>
            <a:fillRect/>
          </a:stretch>
        </p:blipFill>
        <p:spPr>
          <a:xfrm>
            <a:off x="497920" y="1353553"/>
            <a:ext cx="2530337" cy="2530337"/>
          </a:xfrm>
          <a:prstGeom prst="rect">
            <a:avLst/>
          </a:prstGeom>
        </p:spPr>
      </p:pic>
      <p:pic>
        <p:nvPicPr>
          <p:cNvPr id="2" name="Picture 1" descr="A qr code with circles and circles on a black background&#10;&#10;AI-generated content may be incorrect.">
            <a:extLst>
              <a:ext uri="{FF2B5EF4-FFF2-40B4-BE49-F238E27FC236}">
                <a16:creationId xmlns:a16="http://schemas.microsoft.com/office/drawing/2014/main" id="{95319068-0B36-B29F-3CFE-A2ED1EDA1810}"/>
              </a:ext>
            </a:extLst>
          </p:cNvPr>
          <p:cNvPicPr>
            <a:picLocks noChangeAspect="1"/>
          </p:cNvPicPr>
          <p:nvPr/>
        </p:nvPicPr>
        <p:blipFill>
          <a:blip r:embed="rId5"/>
          <a:stretch>
            <a:fillRect/>
          </a:stretch>
        </p:blipFill>
        <p:spPr>
          <a:xfrm>
            <a:off x="6452703" y="1676815"/>
            <a:ext cx="1338036" cy="1338036"/>
          </a:xfrm>
          <a:prstGeom prst="rect">
            <a:avLst/>
          </a:prstGeom>
        </p:spPr>
      </p:pic>
    </p:spTree>
    <p:extLst>
      <p:ext uri="{BB962C8B-B14F-4D97-AF65-F5344CB8AC3E}">
        <p14:creationId xmlns:p14="http://schemas.microsoft.com/office/powerpoint/2010/main" val="3394273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AAD72-3495-C3CB-A6B6-5FD300CEABFB}"/>
            </a:ext>
          </a:extLst>
        </p:cNvPr>
        <p:cNvGrpSpPr/>
        <p:nvPr/>
      </p:nvGrpSpPr>
      <p:grpSpPr>
        <a:xfrm>
          <a:off x="0" y="0"/>
          <a:ext cx="0" cy="0"/>
          <a:chOff x="0" y="0"/>
          <a:chExt cx="0" cy="0"/>
        </a:xfrm>
      </p:grpSpPr>
      <p:pic>
        <p:nvPicPr>
          <p:cNvPr id="5" name="Picture 4" descr="A person wearing a hard hat and safety vest working on a computer&#10;&#10;AI-generated content may be incorrect.">
            <a:extLst>
              <a:ext uri="{FF2B5EF4-FFF2-40B4-BE49-F238E27FC236}">
                <a16:creationId xmlns:a16="http://schemas.microsoft.com/office/drawing/2014/main" id="{9655CA29-C43F-30B8-1083-1100F4C75535}"/>
              </a:ext>
            </a:extLst>
          </p:cNvPr>
          <p:cNvPicPr>
            <a:picLocks noChangeAspect="1"/>
          </p:cNvPicPr>
          <p:nvPr/>
        </p:nvPicPr>
        <p:blipFill>
          <a:blip r:embed="rId3">
            <a:alphaModFix amt="50000"/>
          </a:blip>
          <a:stretch>
            <a:fillRect/>
          </a:stretch>
        </p:blipFill>
        <p:spPr>
          <a:xfrm>
            <a:off x="0" y="0"/>
            <a:ext cx="9144000" cy="5143500"/>
          </a:xfrm>
          <a:prstGeom prst="rect">
            <a:avLst/>
          </a:prstGeom>
        </p:spPr>
      </p:pic>
      <p:sp>
        <p:nvSpPr>
          <p:cNvPr id="17" name="TextBox 16">
            <a:extLst>
              <a:ext uri="{FF2B5EF4-FFF2-40B4-BE49-F238E27FC236}">
                <a16:creationId xmlns:a16="http://schemas.microsoft.com/office/drawing/2014/main" id="{48022B83-4A1E-46AB-E0F9-1E9DE70C1431}"/>
              </a:ext>
            </a:extLst>
          </p:cNvPr>
          <p:cNvSpPr txBox="1"/>
          <p:nvPr/>
        </p:nvSpPr>
        <p:spPr>
          <a:xfrm>
            <a:off x="1050440" y="1355064"/>
            <a:ext cx="4373525" cy="307777"/>
          </a:xfrm>
          <a:prstGeom prst="rect">
            <a:avLst/>
          </a:prstGeom>
          <a:noFill/>
        </p:spPr>
        <p:txBody>
          <a:bodyPr wrap="square" rtlCol="0">
            <a:spAutoFit/>
          </a:bodyPr>
          <a:lstStyle/>
          <a:p>
            <a:r>
              <a:rPr lang="en-AU">
                <a:solidFill>
                  <a:srgbClr val="0B9CDC"/>
                </a:solidFill>
                <a:latin typeface="Bio Sans Bold"/>
              </a:rPr>
              <a:t>PATH TO PROGRESS</a:t>
            </a:r>
          </a:p>
        </p:txBody>
      </p:sp>
      <p:sp>
        <p:nvSpPr>
          <p:cNvPr id="3" name="TextBox 2">
            <a:extLst>
              <a:ext uri="{FF2B5EF4-FFF2-40B4-BE49-F238E27FC236}">
                <a16:creationId xmlns:a16="http://schemas.microsoft.com/office/drawing/2014/main" id="{4879B9D8-84E0-B19B-EBB3-4865DAE315DA}"/>
              </a:ext>
            </a:extLst>
          </p:cNvPr>
          <p:cNvSpPr txBox="1"/>
          <p:nvPr/>
        </p:nvSpPr>
        <p:spPr>
          <a:xfrm>
            <a:off x="1050440" y="1872218"/>
            <a:ext cx="5835721" cy="1569660"/>
          </a:xfrm>
          <a:prstGeom prst="rect">
            <a:avLst/>
          </a:prstGeom>
          <a:noFill/>
          <a:ln>
            <a:noFill/>
          </a:ln>
        </p:spPr>
        <p:txBody>
          <a:bodyPr wrap="square" rtlCol="0">
            <a:spAutoFit/>
          </a:bodyPr>
          <a:lstStyle/>
          <a:p>
            <a:r>
              <a:rPr lang="en-AU" sz="3200" b="1">
                <a:solidFill>
                  <a:srgbClr val="FFC300"/>
                </a:solidFill>
                <a:latin typeface="Bio Sans Bold"/>
                <a:cs typeface="Arial" panose="020B0604020202020204" pitchFamily="34" charset="0"/>
              </a:rPr>
              <a:t>From Resistance to Results</a:t>
            </a:r>
            <a:br>
              <a:rPr lang="en-AU" sz="3200">
                <a:solidFill>
                  <a:schemeClr val="bg1"/>
                </a:solidFill>
                <a:latin typeface="Bio Sans Light" panose="020B0406020202040204" pitchFamily="34" charset="0"/>
                <a:cs typeface="Arial" panose="020B0604020202020204" pitchFamily="34" charset="0"/>
              </a:rPr>
            </a:br>
            <a:r>
              <a:rPr lang="en-AU" sz="3200">
                <a:solidFill>
                  <a:schemeClr val="bg1"/>
                </a:solidFill>
                <a:latin typeface="Bio Sans Light" panose="020B0406020202040204" pitchFamily="34" charset="0"/>
                <a:cs typeface="Arial" panose="020B0604020202020204" pitchFamily="34" charset="0"/>
              </a:rPr>
              <a:t>Overcoming Barriers to Technology Adoption</a:t>
            </a:r>
          </a:p>
        </p:txBody>
      </p:sp>
      <p:pic>
        <p:nvPicPr>
          <p:cNvPr id="9" name="Picture 8" descr="A blue and yellow circle&#10;&#10;AI-generated content may be incorrect.">
            <a:extLst>
              <a:ext uri="{FF2B5EF4-FFF2-40B4-BE49-F238E27FC236}">
                <a16:creationId xmlns:a16="http://schemas.microsoft.com/office/drawing/2014/main" id="{6518F1C4-D571-17DE-30A2-F275CAA53FE0}"/>
              </a:ext>
            </a:extLst>
          </p:cNvPr>
          <p:cNvPicPr>
            <a:picLocks noChangeAspect="1"/>
          </p:cNvPicPr>
          <p:nvPr/>
        </p:nvPicPr>
        <p:blipFill>
          <a:blip r:embed="rId4"/>
          <a:stretch>
            <a:fillRect/>
          </a:stretch>
        </p:blipFill>
        <p:spPr>
          <a:xfrm>
            <a:off x="7016130" y="-1083216"/>
            <a:ext cx="2364176" cy="2364176"/>
          </a:xfrm>
          <a:prstGeom prst="rect">
            <a:avLst/>
          </a:prstGeom>
        </p:spPr>
      </p:pic>
      <p:pic>
        <p:nvPicPr>
          <p:cNvPr id="20" name="Picture 19" descr="A blue and yellow circle&#10;&#10;AI-generated content may be incorrect.">
            <a:extLst>
              <a:ext uri="{FF2B5EF4-FFF2-40B4-BE49-F238E27FC236}">
                <a16:creationId xmlns:a16="http://schemas.microsoft.com/office/drawing/2014/main" id="{C9F85B8B-1FC0-D12C-8CDB-622A74FCCAE9}"/>
              </a:ext>
            </a:extLst>
          </p:cNvPr>
          <p:cNvPicPr>
            <a:picLocks noChangeAspect="1"/>
          </p:cNvPicPr>
          <p:nvPr/>
        </p:nvPicPr>
        <p:blipFill>
          <a:blip r:embed="rId5"/>
          <a:stretch>
            <a:fillRect/>
          </a:stretch>
        </p:blipFill>
        <p:spPr>
          <a:xfrm rot="18657397">
            <a:off x="-514071" y="770345"/>
            <a:ext cx="1169437" cy="1169437"/>
          </a:xfrm>
          <a:prstGeom prst="rect">
            <a:avLst/>
          </a:prstGeom>
        </p:spPr>
      </p:pic>
      <p:pic>
        <p:nvPicPr>
          <p:cNvPr id="22" name="Picture 21" descr="A yellow and blue circle&#10;&#10;AI-generated content may be incorrect.">
            <a:extLst>
              <a:ext uri="{FF2B5EF4-FFF2-40B4-BE49-F238E27FC236}">
                <a16:creationId xmlns:a16="http://schemas.microsoft.com/office/drawing/2014/main" id="{E517B1A9-BF3D-C66E-6D2E-515CEF1EEFA6}"/>
              </a:ext>
            </a:extLst>
          </p:cNvPr>
          <p:cNvPicPr>
            <a:picLocks noChangeAspect="1"/>
          </p:cNvPicPr>
          <p:nvPr/>
        </p:nvPicPr>
        <p:blipFill>
          <a:blip r:embed="rId6"/>
          <a:stretch>
            <a:fillRect/>
          </a:stretch>
        </p:blipFill>
        <p:spPr>
          <a:xfrm>
            <a:off x="-1526658" y="3685932"/>
            <a:ext cx="3053316" cy="3053322"/>
          </a:xfrm>
          <a:prstGeom prst="rect">
            <a:avLst/>
          </a:prstGeom>
        </p:spPr>
      </p:pic>
      <p:pic>
        <p:nvPicPr>
          <p:cNvPr id="28" name="Picture 27" descr="A yellow and blue circle&#10;&#10;AI-generated content may be incorrect.">
            <a:extLst>
              <a:ext uri="{FF2B5EF4-FFF2-40B4-BE49-F238E27FC236}">
                <a16:creationId xmlns:a16="http://schemas.microsoft.com/office/drawing/2014/main" id="{E0FFFEF7-8D20-8DB6-F1B5-FBB72B98C047}"/>
              </a:ext>
            </a:extLst>
          </p:cNvPr>
          <p:cNvPicPr>
            <a:picLocks noChangeAspect="1"/>
          </p:cNvPicPr>
          <p:nvPr/>
        </p:nvPicPr>
        <p:blipFill>
          <a:blip r:embed="rId7"/>
          <a:stretch>
            <a:fillRect/>
          </a:stretch>
        </p:blipFill>
        <p:spPr>
          <a:xfrm rot="18410877">
            <a:off x="8327895" y="366669"/>
            <a:ext cx="2310156" cy="2310156"/>
          </a:xfrm>
          <a:prstGeom prst="rect">
            <a:avLst/>
          </a:prstGeom>
        </p:spPr>
      </p:pic>
    </p:spTree>
    <p:extLst>
      <p:ext uri="{BB962C8B-B14F-4D97-AF65-F5344CB8AC3E}">
        <p14:creationId xmlns:p14="http://schemas.microsoft.com/office/powerpoint/2010/main" val="363716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Shape 61">
          <a:extLst>
            <a:ext uri="{FF2B5EF4-FFF2-40B4-BE49-F238E27FC236}">
              <a16:creationId xmlns:a16="http://schemas.microsoft.com/office/drawing/2014/main" id="{0644E9BA-E4EE-A252-3137-45B5828F8032}"/>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CE3AC86-F2D9-FEDE-5B52-696F2765385C}"/>
              </a:ext>
            </a:extLst>
          </p:cNvPr>
          <p:cNvSpPr txBox="1"/>
          <p:nvPr/>
        </p:nvSpPr>
        <p:spPr>
          <a:xfrm>
            <a:off x="1545580" y="1435735"/>
            <a:ext cx="5936010" cy="2510816"/>
          </a:xfrm>
          <a:prstGeom prst="rect">
            <a:avLst/>
          </a:prstGeom>
        </p:spPr>
        <p:txBody>
          <a:bodyPr lIns="0" tIns="0" rIns="0" bIns="0" rtlCol="0" anchor="t">
            <a:spAutoFit/>
          </a:bodyPr>
          <a:lstStyle/>
          <a:p>
            <a:pPr defTabSz="457200">
              <a:lnSpc>
                <a:spcPts val="2240"/>
              </a:lnSpc>
              <a:buClrTx/>
            </a:pPr>
            <a:r>
              <a:rPr lang="en-US" b="1" u="sng" kern="1200">
                <a:solidFill>
                  <a:srgbClr val="E7ECEF"/>
                </a:solidFill>
                <a:latin typeface="Montserrat Bold"/>
                <a:ea typeface="Montserrat Bold"/>
                <a:cs typeface="Montserrat Bold"/>
                <a:sym typeface="Montserrat Bold"/>
              </a:rPr>
              <a:t>Productivity Paradox</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The promised benefits and economies of scale don’t eventuate.</a:t>
            </a:r>
          </a:p>
          <a:p>
            <a:pPr defTabSz="457200">
              <a:lnSpc>
                <a:spcPts val="2240"/>
              </a:lnSpc>
              <a:buClrTx/>
            </a:pPr>
            <a:endParaRPr lang="en-US" kern="1200">
              <a:solidFill>
                <a:srgbClr val="E7ECEF"/>
              </a:solidFill>
              <a:latin typeface="Montserrat"/>
              <a:ea typeface="Montserrat"/>
              <a:cs typeface="Montserrat"/>
              <a:sym typeface="Montserrat"/>
            </a:endParaRPr>
          </a:p>
          <a:p>
            <a:pPr defTabSz="457200">
              <a:lnSpc>
                <a:spcPts val="2240"/>
              </a:lnSpc>
              <a:buClrTx/>
            </a:pPr>
            <a:r>
              <a:rPr lang="en-US" b="1" u="sng" kern="1200">
                <a:solidFill>
                  <a:srgbClr val="E7ECEF"/>
                </a:solidFill>
                <a:latin typeface="Montserrat Bold"/>
                <a:ea typeface="Montserrat Bold"/>
                <a:cs typeface="Montserrat Bold"/>
                <a:sym typeface="Montserrat Bold"/>
              </a:rPr>
              <a:t>McKinsey Mining Productivity Index</a:t>
            </a:r>
            <a:endParaRPr lang="en-US" b="1" u="sng" kern="1200">
              <a:solidFill>
                <a:srgbClr val="E7ECEF"/>
              </a:solidFill>
              <a:latin typeface="Montserrat Bold"/>
              <a:ea typeface="Montserrat Bold"/>
              <a:cs typeface="Montserrat Bold"/>
              <a:sym typeface="Montserrat Bold"/>
              <a:hlinkClick r:id="rId3" tooltip="https://www.mckinsey.com/industries/metals-and-mining/our-insights/has-global-mining-productivity-reversed-course#/?/"/>
            </a:endParaRP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Productivity remains ~25% lower than mid-2000s levels.</a:t>
            </a:r>
          </a:p>
          <a:p>
            <a:pPr defTabSz="457200">
              <a:lnSpc>
                <a:spcPts val="2240"/>
              </a:lnSpc>
              <a:buClrTx/>
            </a:pPr>
            <a:endParaRPr lang="en-US" kern="1200">
              <a:solidFill>
                <a:srgbClr val="E7ECEF"/>
              </a:solidFill>
              <a:latin typeface="Montserrat"/>
              <a:ea typeface="Montserrat"/>
              <a:cs typeface="Montserrat"/>
              <a:sym typeface="Montserrat"/>
            </a:endParaRPr>
          </a:p>
          <a:p>
            <a:pPr defTabSz="457200">
              <a:lnSpc>
                <a:spcPts val="2240"/>
              </a:lnSpc>
              <a:buClrTx/>
            </a:pPr>
            <a:r>
              <a:rPr lang="en-US" b="1" u="sng" kern="1200">
                <a:solidFill>
                  <a:srgbClr val="E7ECEF"/>
                </a:solidFill>
                <a:latin typeface="Montserrat Bold"/>
                <a:ea typeface="Montserrat Bold"/>
                <a:cs typeface="Montserrat Bold"/>
                <a:sym typeface="Montserrat Bold"/>
              </a:rPr>
              <a:t>Accenture Billion Dollar Blind Spot Study</a:t>
            </a:r>
          </a:p>
          <a:p>
            <a:pPr marL="302259" lvl="1" indent="-151130" defTabSz="457200">
              <a:lnSpc>
                <a:spcPts val="2240"/>
              </a:lnSpc>
              <a:spcBef>
                <a:spcPct val="0"/>
              </a:spcBef>
              <a:buClrTx/>
              <a:buFont typeface="Arial"/>
              <a:buChar char="•"/>
            </a:pPr>
            <a:r>
              <a:rPr lang="en-US" kern="1200">
                <a:solidFill>
                  <a:srgbClr val="E7ECEF"/>
                </a:solidFill>
                <a:latin typeface="Montserrat"/>
                <a:ea typeface="Montserrat"/>
                <a:cs typeface="Montserrat"/>
                <a:sym typeface="Montserrat"/>
              </a:rPr>
              <a:t>~$67B in forecast revenue lost, globally, since 2020</a:t>
            </a:r>
          </a:p>
        </p:txBody>
      </p:sp>
      <p:sp>
        <p:nvSpPr>
          <p:cNvPr id="5" name="TextBox 3">
            <a:extLst>
              <a:ext uri="{FF2B5EF4-FFF2-40B4-BE49-F238E27FC236}">
                <a16:creationId xmlns:a16="http://schemas.microsoft.com/office/drawing/2014/main" id="{2774C243-F958-EAE5-C276-761D4E0DEC90}"/>
              </a:ext>
            </a:extLst>
          </p:cNvPr>
          <p:cNvSpPr txBox="1"/>
          <p:nvPr/>
        </p:nvSpPr>
        <p:spPr>
          <a:xfrm>
            <a:off x="1545581" y="476250"/>
            <a:ext cx="6019002"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Headwinds on the Horizon</a:t>
            </a:r>
          </a:p>
        </p:txBody>
      </p:sp>
    </p:spTree>
    <p:extLst>
      <p:ext uri="{BB962C8B-B14F-4D97-AF65-F5344CB8AC3E}">
        <p14:creationId xmlns:p14="http://schemas.microsoft.com/office/powerpoint/2010/main" val="51150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Shape 61">
          <a:extLst>
            <a:ext uri="{FF2B5EF4-FFF2-40B4-BE49-F238E27FC236}">
              <a16:creationId xmlns:a16="http://schemas.microsoft.com/office/drawing/2014/main" id="{D325ED48-92F8-33D5-7F54-C40D7D825850}"/>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7BDE9E7-D6BC-3575-86EC-4D458CAB30D5}"/>
              </a:ext>
            </a:extLst>
          </p:cNvPr>
          <p:cNvSpPr/>
          <p:nvPr/>
        </p:nvSpPr>
        <p:spPr>
          <a:xfrm>
            <a:off x="1441722" y="1163148"/>
            <a:ext cx="6260555" cy="3278966"/>
          </a:xfrm>
          <a:custGeom>
            <a:avLst/>
            <a:gdLst/>
            <a:ahLst/>
            <a:cxnLst/>
            <a:rect l="l" t="t" r="r" b="b"/>
            <a:pathLst>
              <a:path w="12521109" h="6557931">
                <a:moveTo>
                  <a:pt x="0" y="0"/>
                </a:moveTo>
                <a:lnTo>
                  <a:pt x="12521110" y="0"/>
                </a:lnTo>
                <a:lnTo>
                  <a:pt x="12521110" y="6557931"/>
                </a:lnTo>
                <a:lnTo>
                  <a:pt x="0" y="6557931"/>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6" name="TextBox 3">
            <a:extLst>
              <a:ext uri="{FF2B5EF4-FFF2-40B4-BE49-F238E27FC236}">
                <a16:creationId xmlns:a16="http://schemas.microsoft.com/office/drawing/2014/main" id="{7054E8C0-25FA-27A1-319D-76D947383E4F}"/>
              </a:ext>
            </a:extLst>
          </p:cNvPr>
          <p:cNvSpPr txBox="1"/>
          <p:nvPr/>
        </p:nvSpPr>
        <p:spPr>
          <a:xfrm>
            <a:off x="260464" y="476250"/>
            <a:ext cx="8672946"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Accelerating Industrial Revolutions</a:t>
            </a:r>
          </a:p>
        </p:txBody>
      </p:sp>
    </p:spTree>
    <p:extLst>
      <p:ext uri="{BB962C8B-B14F-4D97-AF65-F5344CB8AC3E}">
        <p14:creationId xmlns:p14="http://schemas.microsoft.com/office/powerpoint/2010/main" val="1456717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2743200" y="2204750"/>
            <a:ext cx="3657600" cy="1563686"/>
          </a:xfrm>
          <a:custGeom>
            <a:avLst/>
            <a:gdLst/>
            <a:ahLst/>
            <a:cxnLst/>
            <a:rect l="l" t="t" r="r" b="b"/>
            <a:pathLst>
              <a:path w="7315200" h="2331720">
                <a:moveTo>
                  <a:pt x="0" y="0"/>
                </a:moveTo>
                <a:lnTo>
                  <a:pt x="7315200" y="0"/>
                </a:lnTo>
                <a:lnTo>
                  <a:pt x="7315200" y="2331720"/>
                </a:lnTo>
                <a:lnTo>
                  <a:pt x="0" y="23317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TextBox 3"/>
          <p:cNvSpPr txBox="1"/>
          <p:nvPr/>
        </p:nvSpPr>
        <p:spPr>
          <a:xfrm>
            <a:off x="2665616" y="1176357"/>
            <a:ext cx="1269742" cy="654025"/>
          </a:xfrm>
          <a:prstGeom prst="rect">
            <a:avLst/>
          </a:prstGeom>
        </p:spPr>
        <p:txBody>
          <a:bodyPr wrap="square" lIns="0" tIns="0" rIns="0" bIns="0" rtlCol="0" anchor="t">
            <a:spAutoFit/>
          </a:bodyPr>
          <a:lstStyle/>
          <a:p>
            <a:pPr defTabSz="457200">
              <a:lnSpc>
                <a:spcPts val="1680"/>
              </a:lnSpc>
              <a:buClrTx/>
            </a:pPr>
            <a:r>
              <a:rPr lang="en-US" sz="1800" b="1" kern="1200">
                <a:solidFill>
                  <a:srgbClr val="E7ECEF"/>
                </a:solidFill>
                <a:latin typeface="Montserrat Semi-Bold"/>
                <a:ea typeface="Montserrat Semi-Bold"/>
                <a:cs typeface="Montserrat Semi-Bold"/>
                <a:sym typeface="Montserrat Semi-Bold"/>
              </a:rPr>
              <a:t>Supply</a:t>
            </a:r>
          </a:p>
          <a:p>
            <a:pPr defTabSz="457200">
              <a:lnSpc>
                <a:spcPts val="1680"/>
              </a:lnSpc>
              <a:buClrTx/>
            </a:pPr>
            <a:endParaRPr lang="en-US" sz="1800" b="1" kern="1200">
              <a:solidFill>
                <a:srgbClr val="E7ECEF"/>
              </a:solidFill>
              <a:latin typeface="Montserrat Semi-Bold"/>
              <a:ea typeface="Montserrat Semi-Bold"/>
              <a:cs typeface="Montserrat Semi-Bold"/>
              <a:sym typeface="Montserrat Semi-Bold"/>
            </a:endParaRPr>
          </a:p>
          <a:p>
            <a:pPr defTabSz="457200">
              <a:lnSpc>
                <a:spcPts val="1680"/>
              </a:lnSpc>
              <a:buClrTx/>
            </a:pPr>
            <a:r>
              <a:rPr lang="en-US" sz="1800" b="1" kern="1200">
                <a:solidFill>
                  <a:srgbClr val="E7ECEF"/>
                </a:solidFill>
                <a:latin typeface="Montserrat Semi-Bold"/>
                <a:ea typeface="Montserrat Semi-Bold"/>
                <a:cs typeface="Montserrat Semi-Bold"/>
                <a:sym typeface="Montserrat Semi-Bold"/>
              </a:rPr>
              <a:t>Resilience</a:t>
            </a:r>
          </a:p>
        </p:txBody>
      </p:sp>
      <p:sp>
        <p:nvSpPr>
          <p:cNvPr id="4" name="TextBox 4"/>
          <p:cNvSpPr txBox="1"/>
          <p:nvPr/>
        </p:nvSpPr>
        <p:spPr>
          <a:xfrm>
            <a:off x="5355804" y="1177955"/>
            <a:ext cx="1194178" cy="654025"/>
          </a:xfrm>
          <a:prstGeom prst="rect">
            <a:avLst/>
          </a:prstGeom>
        </p:spPr>
        <p:txBody>
          <a:bodyPr wrap="square" lIns="0" tIns="0" rIns="0" bIns="0" rtlCol="0" anchor="t">
            <a:spAutoFit/>
          </a:bodyPr>
          <a:lstStyle/>
          <a:p>
            <a:pPr defTabSz="457200">
              <a:lnSpc>
                <a:spcPts val="1680"/>
              </a:lnSpc>
              <a:buClrTx/>
            </a:pPr>
            <a:r>
              <a:rPr lang="en-US" sz="1800" b="1" kern="1200">
                <a:solidFill>
                  <a:srgbClr val="E7ECEF"/>
                </a:solidFill>
                <a:latin typeface="Montserrat Semi-Bold"/>
                <a:ea typeface="Montserrat Semi-Bold"/>
                <a:cs typeface="Montserrat Semi-Bold"/>
                <a:sym typeface="Montserrat Semi-Bold"/>
              </a:rPr>
              <a:t>Demand</a:t>
            </a:r>
          </a:p>
          <a:p>
            <a:pPr defTabSz="457200">
              <a:lnSpc>
                <a:spcPts val="1680"/>
              </a:lnSpc>
              <a:buClrTx/>
            </a:pPr>
            <a:endParaRPr lang="en-US" sz="1800" b="1" kern="1200">
              <a:solidFill>
                <a:srgbClr val="E7ECEF"/>
              </a:solidFill>
              <a:latin typeface="Montserrat Semi-Bold"/>
              <a:ea typeface="Montserrat Semi-Bold"/>
              <a:cs typeface="Montserrat Semi-Bold"/>
              <a:sym typeface="Montserrat Semi-Bold"/>
            </a:endParaRPr>
          </a:p>
          <a:p>
            <a:pPr defTabSz="457200">
              <a:lnSpc>
                <a:spcPts val="1680"/>
              </a:lnSpc>
              <a:buClrTx/>
            </a:pPr>
            <a:r>
              <a:rPr lang="en-US" sz="1800" b="1" kern="1200">
                <a:solidFill>
                  <a:srgbClr val="E7ECEF"/>
                </a:solidFill>
                <a:latin typeface="Montserrat Semi-Bold"/>
                <a:ea typeface="Montserrat Semi-Bold"/>
                <a:cs typeface="Montserrat Semi-Bold"/>
                <a:sym typeface="Montserrat Semi-Bold"/>
              </a:rPr>
              <a:t>Innovation</a:t>
            </a:r>
          </a:p>
        </p:txBody>
      </p:sp>
      <p:sp>
        <p:nvSpPr>
          <p:cNvPr id="5" name="AutoShape 5"/>
          <p:cNvSpPr/>
          <p:nvPr/>
        </p:nvSpPr>
        <p:spPr>
          <a:xfrm flipV="1">
            <a:off x="4014466" y="1275816"/>
            <a:ext cx="1194179" cy="0"/>
          </a:xfrm>
          <a:prstGeom prst="line">
            <a:avLst/>
          </a:prstGeom>
          <a:ln w="38100" cap="flat">
            <a:solidFill>
              <a:srgbClr val="3F88C5"/>
            </a:solidFill>
            <a:prstDash val="solid"/>
            <a:headEnd type="arrow" w="med" len="sm"/>
            <a:tailEnd type="arrow" w="med" len="sm"/>
          </a:ln>
        </p:spPr>
        <p:txBody>
          <a:bodyPr/>
          <a:lstStyle/>
          <a:p>
            <a:pPr defTabSz="457200">
              <a:buClrTx/>
            </a:pPr>
            <a:endParaRPr lang="en-AU" sz="900" kern="1200">
              <a:solidFill>
                <a:prstClr val="black"/>
              </a:solidFill>
              <a:latin typeface="Calibri"/>
              <a:ea typeface="+mn-ea"/>
              <a:cs typeface="+mn-cs"/>
            </a:endParaRPr>
          </a:p>
        </p:txBody>
      </p:sp>
      <p:sp>
        <p:nvSpPr>
          <p:cNvPr id="6" name="AutoShape 6"/>
          <p:cNvSpPr/>
          <p:nvPr/>
        </p:nvSpPr>
        <p:spPr>
          <a:xfrm flipV="1">
            <a:off x="4014466" y="1705341"/>
            <a:ext cx="1194179" cy="0"/>
          </a:xfrm>
          <a:prstGeom prst="line">
            <a:avLst/>
          </a:prstGeom>
          <a:ln w="38100" cap="flat">
            <a:solidFill>
              <a:srgbClr val="3F88C5"/>
            </a:solidFill>
            <a:prstDash val="solid"/>
            <a:headEnd type="arrow" w="med" len="sm"/>
            <a:tailEnd type="arrow" w="med" len="sm"/>
          </a:ln>
        </p:spPr>
        <p:txBody>
          <a:bodyPr/>
          <a:lstStyle/>
          <a:p>
            <a:pPr defTabSz="457200">
              <a:buClrTx/>
            </a:pPr>
            <a:endParaRPr lang="en-AU" sz="900" kern="1200">
              <a:solidFill>
                <a:prstClr val="black"/>
              </a:solidFill>
              <a:latin typeface="Calibri"/>
              <a:ea typeface="+mn-ea"/>
              <a:cs typeface="+mn-cs"/>
            </a:endParaRPr>
          </a:p>
        </p:txBody>
      </p:sp>
      <p:sp>
        <p:nvSpPr>
          <p:cNvPr id="7" name="TextBox 7"/>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A Balancing Act</a:t>
            </a:r>
          </a:p>
        </p:txBody>
      </p:sp>
      <p:sp>
        <p:nvSpPr>
          <p:cNvPr id="8" name="TextBox 8"/>
          <p:cNvSpPr txBox="1"/>
          <p:nvPr/>
        </p:nvSpPr>
        <p:spPr>
          <a:xfrm>
            <a:off x="1660995" y="4032226"/>
            <a:ext cx="6077620" cy="534634"/>
          </a:xfrm>
          <a:prstGeom prst="rect">
            <a:avLst/>
          </a:prstGeom>
        </p:spPr>
        <p:txBody>
          <a:bodyPr lIns="0" tIns="0" rIns="0" bIns="0" rtlCol="0" anchor="t">
            <a:spAutoFit/>
          </a:bodyPr>
          <a:lstStyle/>
          <a:p>
            <a:pPr algn="ctr" defTabSz="457200">
              <a:lnSpc>
                <a:spcPts val="2240"/>
              </a:lnSpc>
              <a:spcBef>
                <a:spcPct val="0"/>
              </a:spcBef>
              <a:buClrTx/>
            </a:pPr>
            <a:r>
              <a:rPr lang="en-US" kern="1200">
                <a:solidFill>
                  <a:srgbClr val="E7ECEF"/>
                </a:solidFill>
                <a:latin typeface="Montserrat"/>
                <a:ea typeface="Montserrat"/>
                <a:cs typeface="Montserrat"/>
                <a:sym typeface="Montserrat"/>
              </a:rPr>
              <a:t>Disruptions are only increasing</a:t>
            </a:r>
          </a:p>
          <a:p>
            <a:pPr defTabSz="457200">
              <a:lnSpc>
                <a:spcPts val="2240"/>
              </a:lnSpc>
              <a:spcBef>
                <a:spcPct val="0"/>
              </a:spcBef>
              <a:buClrTx/>
            </a:pPr>
            <a:r>
              <a:rPr lang="en-US" i="1" kern="1200">
                <a:solidFill>
                  <a:srgbClr val="E7ECEF"/>
                </a:solidFill>
                <a:latin typeface="Montserrat Italics"/>
                <a:ea typeface="Montserrat Italics"/>
                <a:cs typeface="Montserrat Italics"/>
                <a:sym typeface="Montserrat Italics"/>
              </a:rPr>
              <a:t>E.g. Covid, remote working, supply chain disruption, wars, and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321425" y="476250"/>
            <a:ext cx="8539942"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Digital Transformation in Mining</a:t>
            </a:r>
          </a:p>
        </p:txBody>
      </p:sp>
      <p:sp>
        <p:nvSpPr>
          <p:cNvPr id="3" name="TextBox 3"/>
          <p:cNvSpPr txBox="1"/>
          <p:nvPr/>
        </p:nvSpPr>
        <p:spPr>
          <a:xfrm>
            <a:off x="1240915" y="1415213"/>
            <a:ext cx="6662170" cy="2791662"/>
          </a:xfrm>
          <a:prstGeom prst="rect">
            <a:avLst/>
          </a:prstGeom>
        </p:spPr>
        <p:txBody>
          <a:bodyPr lIns="0" tIns="0" rIns="0" bIns="0" rtlCol="0" anchor="t">
            <a:spAutoFit/>
          </a:bodyPr>
          <a:lstStyle/>
          <a:p>
            <a:pPr algn="ctr" defTabSz="457200">
              <a:lnSpc>
                <a:spcPts val="2240"/>
              </a:lnSpc>
              <a:buClrTx/>
            </a:pPr>
            <a:r>
              <a:rPr lang="en-US" sz="1600" b="1" kern="1200">
                <a:solidFill>
                  <a:srgbClr val="E7ECEF"/>
                </a:solidFill>
                <a:latin typeface="Montserrat Bold"/>
                <a:ea typeface="Montserrat Bold"/>
                <a:cs typeface="Montserrat Bold"/>
                <a:sym typeface="Montserrat Bold"/>
              </a:rPr>
              <a:t>70%</a:t>
            </a:r>
            <a:r>
              <a:rPr lang="en-US" sz="1600" kern="1200">
                <a:solidFill>
                  <a:srgbClr val="E7ECEF"/>
                </a:solidFill>
                <a:latin typeface="Montserrat"/>
                <a:ea typeface="Montserrat"/>
                <a:cs typeface="Montserrat"/>
                <a:sym typeface="Montserrat"/>
              </a:rPr>
              <a:t> of digital transformations </a:t>
            </a:r>
            <a:r>
              <a:rPr lang="en-US" sz="1600" b="1" kern="1200">
                <a:solidFill>
                  <a:srgbClr val="E7ECEF"/>
                </a:solidFill>
                <a:latin typeface="Montserrat Bold"/>
                <a:ea typeface="Montserrat Bold"/>
                <a:cs typeface="Montserrat Bold"/>
                <a:sym typeface="Montserrat Bold"/>
              </a:rPr>
              <a:t>fall short of their objectives</a:t>
            </a:r>
            <a:r>
              <a:rPr lang="en-US" sz="1600" kern="1200">
                <a:solidFill>
                  <a:srgbClr val="E7ECEF"/>
                </a:solidFill>
                <a:latin typeface="Montserrat"/>
                <a:ea typeface="Montserrat"/>
                <a:cs typeface="Montserrat"/>
                <a:sym typeface="Montserrat"/>
              </a:rPr>
              <a:t>.</a:t>
            </a:r>
          </a:p>
          <a:p>
            <a:pPr algn="ctr" defTabSz="457200">
              <a:lnSpc>
                <a:spcPts val="2240"/>
              </a:lnSpc>
              <a:buClrTx/>
            </a:pPr>
            <a:r>
              <a:rPr lang="en-US" sz="1600" i="1" kern="1200">
                <a:solidFill>
                  <a:srgbClr val="E7ECEF"/>
                </a:solidFill>
                <a:latin typeface="Montserrat Italics"/>
                <a:ea typeface="Montserrat Italics"/>
                <a:cs typeface="Montserrat Italics"/>
                <a:sym typeface="Montserrat Italics"/>
              </a:rPr>
              <a:t>(McKinsey)</a:t>
            </a:r>
          </a:p>
          <a:p>
            <a:pPr algn="ctr" defTabSz="457200">
              <a:lnSpc>
                <a:spcPts val="2240"/>
              </a:lnSpc>
              <a:buClrTx/>
            </a:pPr>
            <a:endParaRPr lang="en-US" sz="1600" i="1" kern="1200">
              <a:solidFill>
                <a:srgbClr val="E7ECEF"/>
              </a:solidFill>
              <a:latin typeface="Montserrat Italics"/>
              <a:ea typeface="Montserrat Italics"/>
              <a:cs typeface="Montserrat Italics"/>
              <a:sym typeface="Montserrat Italics"/>
            </a:endParaRPr>
          </a:p>
          <a:p>
            <a:pPr algn="ctr" defTabSz="457200">
              <a:lnSpc>
                <a:spcPts val="2240"/>
              </a:lnSpc>
              <a:buClrTx/>
            </a:pPr>
            <a:r>
              <a:rPr lang="en-US" sz="1600" b="1" kern="1200">
                <a:solidFill>
                  <a:srgbClr val="E7ECEF"/>
                </a:solidFill>
                <a:latin typeface="Montserrat Bold"/>
                <a:ea typeface="Montserrat Bold"/>
                <a:cs typeface="Montserrat Bold"/>
                <a:sym typeface="Montserrat Bold"/>
              </a:rPr>
              <a:t>73% </a:t>
            </a:r>
            <a:r>
              <a:rPr lang="en-US" sz="1600" kern="1200">
                <a:solidFill>
                  <a:srgbClr val="E7ECEF"/>
                </a:solidFill>
                <a:latin typeface="Montserrat"/>
                <a:ea typeface="Montserrat"/>
                <a:cs typeface="Montserrat"/>
                <a:sym typeface="Montserrat"/>
              </a:rPr>
              <a:t>of mining companies see </a:t>
            </a:r>
            <a:r>
              <a:rPr lang="en-US" sz="1600" b="1" kern="1200">
                <a:solidFill>
                  <a:srgbClr val="E7ECEF"/>
                </a:solidFill>
                <a:latin typeface="Montserrat Bold"/>
                <a:ea typeface="Montserrat Bold"/>
                <a:cs typeface="Montserrat Bold"/>
                <a:sym typeface="Montserrat Bold"/>
              </a:rPr>
              <a:t>local skills gaps as the biggest barrier to adopting new technology</a:t>
            </a:r>
            <a:r>
              <a:rPr lang="en-US" sz="1600" kern="1200">
                <a:solidFill>
                  <a:srgbClr val="E7ECEF"/>
                </a:solidFill>
                <a:latin typeface="Montserrat"/>
                <a:ea typeface="Montserrat"/>
                <a:cs typeface="Montserrat"/>
                <a:sym typeface="Montserrat"/>
              </a:rPr>
              <a:t>. </a:t>
            </a:r>
          </a:p>
          <a:p>
            <a:pPr algn="ctr" defTabSz="457200">
              <a:lnSpc>
                <a:spcPts val="2240"/>
              </a:lnSpc>
              <a:buClrTx/>
            </a:pPr>
            <a:r>
              <a:rPr lang="en-US" sz="1600" i="1" kern="1200">
                <a:solidFill>
                  <a:srgbClr val="E7ECEF"/>
                </a:solidFill>
                <a:latin typeface="Montserrat Italics"/>
                <a:ea typeface="Montserrat Italics"/>
                <a:cs typeface="Montserrat Italics"/>
                <a:sym typeface="Montserrat Italics"/>
              </a:rPr>
              <a:t>(World Economic Forum)</a:t>
            </a:r>
          </a:p>
          <a:p>
            <a:pPr algn="ctr" defTabSz="457200">
              <a:lnSpc>
                <a:spcPts val="2240"/>
              </a:lnSpc>
              <a:buClrTx/>
            </a:pPr>
            <a:endParaRPr lang="en-US" sz="1600" i="1" kern="1200">
              <a:solidFill>
                <a:srgbClr val="E7ECEF"/>
              </a:solidFill>
              <a:latin typeface="Montserrat Italics"/>
              <a:ea typeface="Montserrat Italics"/>
              <a:cs typeface="Montserrat Italics"/>
              <a:sym typeface="Montserrat Italics"/>
            </a:endParaRPr>
          </a:p>
          <a:p>
            <a:pPr algn="ctr" defTabSz="457200">
              <a:lnSpc>
                <a:spcPts val="2240"/>
              </a:lnSpc>
              <a:buClrTx/>
            </a:pPr>
            <a:r>
              <a:rPr lang="en-US" sz="1600" b="1" kern="1200">
                <a:solidFill>
                  <a:srgbClr val="E7ECEF"/>
                </a:solidFill>
                <a:latin typeface="Montserrat Bold"/>
                <a:ea typeface="Montserrat Bold"/>
                <a:cs typeface="Montserrat Bold"/>
                <a:sym typeface="Montserrat Bold"/>
              </a:rPr>
              <a:t>74%</a:t>
            </a:r>
            <a:r>
              <a:rPr lang="en-US" sz="1600" kern="1200">
                <a:solidFill>
                  <a:srgbClr val="E7ECEF"/>
                </a:solidFill>
                <a:latin typeface="Montserrat"/>
                <a:ea typeface="Montserrat"/>
                <a:cs typeface="Montserrat"/>
                <a:sym typeface="Montserrat"/>
              </a:rPr>
              <a:t> of mining and metals executives say </a:t>
            </a:r>
            <a:r>
              <a:rPr lang="en-US" sz="1600" b="1" kern="1200">
                <a:solidFill>
                  <a:srgbClr val="E7ECEF"/>
                </a:solidFill>
                <a:latin typeface="Montserrat Bold"/>
                <a:ea typeface="Montserrat Bold"/>
                <a:cs typeface="Montserrat Bold"/>
                <a:sym typeface="Montserrat Bold"/>
              </a:rPr>
              <a:t>integrating new technology is a key challenge</a:t>
            </a:r>
            <a:r>
              <a:rPr lang="en-US" sz="1600" kern="1200">
                <a:solidFill>
                  <a:srgbClr val="E7ECEF"/>
                </a:solidFill>
                <a:latin typeface="Montserrat"/>
                <a:ea typeface="Montserrat"/>
                <a:cs typeface="Montserrat"/>
                <a:sym typeface="Montserrat"/>
              </a:rPr>
              <a:t>, compared to 37% for all sectors.</a:t>
            </a:r>
          </a:p>
          <a:p>
            <a:pPr algn="ctr" defTabSz="457200">
              <a:lnSpc>
                <a:spcPts val="2240"/>
              </a:lnSpc>
              <a:buClrTx/>
            </a:pPr>
            <a:r>
              <a:rPr lang="en-US" sz="1600" i="1" kern="1200">
                <a:solidFill>
                  <a:srgbClr val="E7ECEF"/>
                </a:solidFill>
                <a:latin typeface="Montserrat Italics"/>
                <a:ea typeface="Montserrat Italics"/>
                <a:cs typeface="Montserrat Italics"/>
                <a:sym typeface="Montserrat Italics"/>
              </a:rPr>
              <a:t>(EY)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205047" y="476250"/>
            <a:ext cx="8667404"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Incremental vs Transformational</a:t>
            </a:r>
          </a:p>
        </p:txBody>
      </p:sp>
      <p:sp>
        <p:nvSpPr>
          <p:cNvPr id="3" name="TextBox 3"/>
          <p:cNvSpPr txBox="1"/>
          <p:nvPr/>
        </p:nvSpPr>
        <p:spPr>
          <a:xfrm>
            <a:off x="1947165" y="1576229"/>
            <a:ext cx="5252201" cy="2516843"/>
          </a:xfrm>
          <a:prstGeom prst="rect">
            <a:avLst/>
          </a:prstGeom>
        </p:spPr>
        <p:txBody>
          <a:bodyPr lIns="0" tIns="0" rIns="0" bIns="0" rtlCol="0" anchor="t">
            <a:spAutoFit/>
          </a:bodyPr>
          <a:lstStyle/>
          <a:p>
            <a:pPr algn="ctr" defTabSz="457200">
              <a:lnSpc>
                <a:spcPts val="2240"/>
              </a:lnSpc>
              <a:buClrTx/>
            </a:pPr>
            <a:r>
              <a:rPr lang="en-US" sz="1600" kern="1200">
                <a:solidFill>
                  <a:srgbClr val="E7ECEF"/>
                </a:solidFill>
                <a:latin typeface="Montserrat"/>
                <a:ea typeface="Montserrat"/>
                <a:cs typeface="Montserrat"/>
                <a:sym typeface="Montserrat"/>
              </a:rPr>
              <a:t>Business Improvement within departments is important, but it’s impact will only ever be incremental.</a:t>
            </a:r>
          </a:p>
          <a:p>
            <a:pPr defTabSz="457200">
              <a:lnSpc>
                <a:spcPts val="2240"/>
              </a:lnSpc>
              <a:buClrTx/>
            </a:pPr>
            <a:endParaRPr lang="en-US" sz="1600" kern="1200">
              <a:solidFill>
                <a:srgbClr val="E7ECEF"/>
              </a:solidFill>
              <a:latin typeface="Montserrat"/>
              <a:ea typeface="Montserrat"/>
              <a:cs typeface="Montserrat"/>
              <a:sym typeface="Montserrat"/>
            </a:endParaRPr>
          </a:p>
          <a:p>
            <a:pPr algn="ctr" defTabSz="457200">
              <a:lnSpc>
                <a:spcPts val="2240"/>
              </a:lnSpc>
              <a:buClrTx/>
            </a:pPr>
            <a:r>
              <a:rPr lang="en-US" sz="1600" i="1" kern="1200">
                <a:solidFill>
                  <a:srgbClr val="9CCD00"/>
                </a:solidFill>
                <a:latin typeface="Montserrat Italics"/>
                <a:ea typeface="Montserrat Italics"/>
                <a:cs typeface="Montserrat Italics"/>
                <a:sym typeface="Montserrat Italics"/>
              </a:rPr>
              <a:t>Transformation requires a holistic approach,</a:t>
            </a:r>
          </a:p>
          <a:p>
            <a:pPr algn="ctr" defTabSz="457200">
              <a:lnSpc>
                <a:spcPts val="2240"/>
              </a:lnSpc>
              <a:buClrTx/>
            </a:pPr>
            <a:r>
              <a:rPr lang="en-US" sz="1600" kern="1200">
                <a:solidFill>
                  <a:srgbClr val="E7ECEF"/>
                </a:solidFill>
                <a:latin typeface="Montserrat"/>
                <a:ea typeface="Montserrat"/>
                <a:cs typeface="Montserrat"/>
                <a:sym typeface="Montserrat"/>
              </a:rPr>
              <a:t>It requires involvement from all functional disciplines.</a:t>
            </a:r>
          </a:p>
          <a:p>
            <a:pPr algn="ctr" defTabSz="457200">
              <a:lnSpc>
                <a:spcPts val="2240"/>
              </a:lnSpc>
              <a:buClrTx/>
            </a:pPr>
            <a:endParaRPr lang="en-US" sz="1600" kern="1200">
              <a:solidFill>
                <a:srgbClr val="E7ECEF"/>
              </a:solidFill>
              <a:latin typeface="Montserrat"/>
              <a:ea typeface="Montserrat"/>
              <a:cs typeface="Montserrat"/>
              <a:sym typeface="Montserrat"/>
            </a:endParaRPr>
          </a:p>
          <a:p>
            <a:pPr algn="ctr" defTabSz="457200">
              <a:lnSpc>
                <a:spcPts val="2240"/>
              </a:lnSpc>
              <a:buClrTx/>
            </a:pPr>
            <a:r>
              <a:rPr lang="en-US" sz="1600" kern="1200">
                <a:solidFill>
                  <a:srgbClr val="E7ECEF"/>
                </a:solidFill>
                <a:latin typeface="Montserrat"/>
                <a:ea typeface="Montserrat"/>
                <a:cs typeface="Montserrat"/>
                <a:sym typeface="Montserrat"/>
              </a:rPr>
              <a:t>High performance operations are a team sport.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8973" y="1026246"/>
            <a:ext cx="4046056" cy="3853542"/>
          </a:xfrm>
          <a:custGeom>
            <a:avLst/>
            <a:gdLst/>
            <a:ahLst/>
            <a:cxnLst/>
            <a:rect l="l" t="t" r="r" b="b"/>
            <a:pathLst>
              <a:path w="8092111" h="7707083">
                <a:moveTo>
                  <a:pt x="0" y="0"/>
                </a:moveTo>
                <a:lnTo>
                  <a:pt x="8092110" y="0"/>
                </a:lnTo>
                <a:lnTo>
                  <a:pt x="8092110" y="7707083"/>
                </a:lnTo>
                <a:lnTo>
                  <a:pt x="0" y="7707083"/>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TextBox 3"/>
          <p:cNvSpPr txBox="1"/>
          <p:nvPr/>
        </p:nvSpPr>
        <p:spPr>
          <a:xfrm>
            <a:off x="188422" y="476250"/>
            <a:ext cx="8833658" cy="755913"/>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The Operational Performance Framework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196625" y="1845196"/>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A Compelling Why</a:t>
            </a:r>
          </a:p>
        </p:txBody>
      </p:sp>
      <p:sp>
        <p:nvSpPr>
          <p:cNvPr id="5" name="TextBox 5"/>
          <p:cNvSpPr txBox="1"/>
          <p:nvPr/>
        </p:nvSpPr>
        <p:spPr>
          <a:xfrm>
            <a:off x="3895791" y="1692177"/>
            <a:ext cx="4647535" cy="2516843"/>
          </a:xfrm>
          <a:prstGeom prst="rect">
            <a:avLst/>
          </a:prstGeom>
        </p:spPr>
        <p:txBody>
          <a:bodyPr lIns="0" tIns="0" rIns="0" bIns="0" rtlCol="0" anchor="t">
            <a:spAutoFit/>
          </a:bodyPr>
          <a:lstStyle/>
          <a:p>
            <a:pPr defTabSz="457200">
              <a:lnSpc>
                <a:spcPts val="2240"/>
              </a:lnSpc>
              <a:buClrTx/>
            </a:pPr>
            <a:r>
              <a:rPr lang="en-US" sz="1600" kern="1200">
                <a:solidFill>
                  <a:srgbClr val="E7ECEF"/>
                </a:solidFill>
                <a:latin typeface="Montserrat"/>
                <a:ea typeface="Montserrat"/>
                <a:cs typeface="Montserrat"/>
                <a:sym typeface="Montserrat"/>
              </a:rPr>
              <a:t>It has to be bigger than the financial.</a:t>
            </a:r>
          </a:p>
          <a:p>
            <a:pPr defTabSz="457200">
              <a:lnSpc>
                <a:spcPts val="2240"/>
              </a:lnSpc>
              <a:buClrTx/>
            </a:pPr>
            <a:endParaRPr lang="en-US" sz="1600" kern="1200">
              <a:solidFill>
                <a:srgbClr val="E7ECEF"/>
              </a:solidFill>
              <a:latin typeface="Montserrat"/>
              <a:ea typeface="Montserrat"/>
              <a:cs typeface="Montserrat"/>
              <a:sym typeface="Montserrat"/>
            </a:endParaRPr>
          </a:p>
          <a:p>
            <a:pPr defTabSz="457200">
              <a:lnSpc>
                <a:spcPts val="2240"/>
              </a:lnSpc>
              <a:buClrTx/>
            </a:pPr>
            <a:r>
              <a:rPr lang="en-US" sz="1600" kern="1200">
                <a:solidFill>
                  <a:srgbClr val="E7ECEF"/>
                </a:solidFill>
                <a:latin typeface="Montserrat"/>
                <a:ea typeface="Montserrat"/>
                <a:cs typeface="Montserrat"/>
                <a:sym typeface="Montserrat"/>
              </a:rPr>
              <a:t>Questions to ask yourself</a:t>
            </a:r>
          </a:p>
          <a:p>
            <a:pPr marL="302259" lvl="1" indent="-151130" defTabSz="457200">
              <a:lnSpc>
                <a:spcPts val="2240"/>
              </a:lnSpc>
              <a:buClrTx/>
              <a:buFont typeface="Arial"/>
              <a:buChar char="•"/>
            </a:pPr>
            <a:r>
              <a:rPr lang="en-US" sz="1600" kern="1200">
                <a:solidFill>
                  <a:srgbClr val="E7ECEF"/>
                </a:solidFill>
                <a:latin typeface="Montserrat"/>
                <a:ea typeface="Montserrat"/>
                <a:cs typeface="Montserrat"/>
                <a:sym typeface="Montserrat"/>
              </a:rPr>
              <a:t>What is the reason for this change?</a:t>
            </a:r>
          </a:p>
          <a:p>
            <a:pPr marL="302259" lvl="1" indent="-151130" defTabSz="457200">
              <a:lnSpc>
                <a:spcPts val="2240"/>
              </a:lnSpc>
              <a:buClrTx/>
              <a:buFont typeface="Arial"/>
              <a:buChar char="•"/>
            </a:pPr>
            <a:r>
              <a:rPr lang="en-US" sz="1600" kern="1200">
                <a:solidFill>
                  <a:srgbClr val="E7ECEF"/>
                </a:solidFill>
                <a:latin typeface="Montserrat"/>
                <a:ea typeface="Montserrat"/>
                <a:cs typeface="Montserrat"/>
                <a:sym typeface="Montserrat"/>
              </a:rPr>
              <a:t>Why are we implementing this tech?</a:t>
            </a:r>
          </a:p>
          <a:p>
            <a:pPr marL="302259" lvl="1" indent="-151130" defTabSz="457200">
              <a:lnSpc>
                <a:spcPts val="2240"/>
              </a:lnSpc>
              <a:buClrTx/>
              <a:buFont typeface="Arial"/>
              <a:buChar char="•"/>
            </a:pPr>
            <a:r>
              <a:rPr lang="en-US" sz="1600" kern="1200">
                <a:solidFill>
                  <a:srgbClr val="E7ECEF"/>
                </a:solidFill>
                <a:latin typeface="Montserrat"/>
                <a:ea typeface="Montserrat"/>
                <a:cs typeface="Montserrat"/>
                <a:sym typeface="Montserrat"/>
              </a:rPr>
              <a:t>Have we clearly communicated?</a:t>
            </a:r>
          </a:p>
          <a:p>
            <a:pPr marL="302259" lvl="1" indent="-151130" defTabSz="457200">
              <a:lnSpc>
                <a:spcPts val="2240"/>
              </a:lnSpc>
              <a:buClrTx/>
              <a:buFont typeface="Arial"/>
              <a:buChar char="•"/>
            </a:pPr>
            <a:r>
              <a:rPr lang="en-US" sz="1600" kern="1200">
                <a:solidFill>
                  <a:srgbClr val="E7ECEF"/>
                </a:solidFill>
                <a:latin typeface="Montserrat"/>
                <a:ea typeface="Montserrat"/>
                <a:cs typeface="Montserrat"/>
                <a:sym typeface="Montserrat"/>
              </a:rPr>
              <a:t>Has it been understood?</a:t>
            </a:r>
          </a:p>
          <a:p>
            <a:pPr marL="302259" lvl="1" indent="-151130" defTabSz="457200">
              <a:lnSpc>
                <a:spcPts val="2240"/>
              </a:lnSpc>
              <a:buClrTx/>
              <a:buFont typeface="Arial"/>
              <a:buChar char="•"/>
            </a:pPr>
            <a:r>
              <a:rPr lang="en-US" sz="1600" kern="1200">
                <a:solidFill>
                  <a:srgbClr val="E7ECEF"/>
                </a:solidFill>
                <a:latin typeface="Montserrat"/>
                <a:ea typeface="Montserrat"/>
                <a:cs typeface="Montserrat"/>
                <a:sym typeface="Montserrat"/>
              </a:rPr>
              <a:t>Just because it’s clear to me, is it clear to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196625" y="1845196"/>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Mistake 1: No Mandate</a:t>
            </a:r>
          </a:p>
        </p:txBody>
      </p:sp>
      <p:sp>
        <p:nvSpPr>
          <p:cNvPr id="5" name="TextBox 5"/>
          <p:cNvSpPr txBox="1"/>
          <p:nvPr/>
        </p:nvSpPr>
        <p:spPr>
          <a:xfrm>
            <a:off x="3802273" y="1130202"/>
            <a:ext cx="4827378" cy="3361690"/>
          </a:xfrm>
          <a:prstGeom prst="rect">
            <a:avLst/>
          </a:prstGeom>
        </p:spPr>
        <p:txBody>
          <a:bodyPr lIns="0" tIns="0" rIns="0" bIns="0" rtlCol="0" anchor="t">
            <a:spAutoFit/>
          </a:bodyPr>
          <a:lstStyle/>
          <a:p>
            <a:pPr defTabSz="457200">
              <a:lnSpc>
                <a:spcPts val="2240"/>
              </a:lnSpc>
              <a:buClrTx/>
            </a:pPr>
            <a:r>
              <a:rPr lang="en-US" sz="1600" i="1" kern="1200">
                <a:solidFill>
                  <a:srgbClr val="E7ECEF"/>
                </a:solidFill>
                <a:latin typeface="Montserrat Italics"/>
                <a:ea typeface="Montserrat Italics"/>
                <a:cs typeface="Montserrat Italics"/>
                <a:sym typeface="Montserrat Italics"/>
              </a:rPr>
              <a:t>“We chose to go to the moon.</a:t>
            </a:r>
          </a:p>
          <a:p>
            <a:pPr defTabSz="457200">
              <a:lnSpc>
                <a:spcPts val="2240"/>
              </a:lnSpc>
              <a:buClrTx/>
            </a:pPr>
            <a:endParaRPr lang="en-US" sz="1600" i="1" kern="1200">
              <a:solidFill>
                <a:srgbClr val="E7ECEF"/>
              </a:solidFill>
              <a:latin typeface="Montserrat Italics"/>
              <a:ea typeface="Montserrat Italics"/>
              <a:cs typeface="Montserrat Italics"/>
              <a:sym typeface="Montserrat Italics"/>
            </a:endParaRPr>
          </a:p>
          <a:p>
            <a:pPr defTabSz="457200">
              <a:lnSpc>
                <a:spcPts val="2240"/>
              </a:lnSpc>
              <a:buClrTx/>
            </a:pPr>
            <a:r>
              <a:rPr lang="en-US" sz="1600" i="1" kern="1200">
                <a:solidFill>
                  <a:srgbClr val="E7ECEF"/>
                </a:solidFill>
                <a:latin typeface="Montserrat Italics"/>
                <a:ea typeface="Montserrat Italics"/>
                <a:cs typeface="Montserrat Italics"/>
                <a:sym typeface="Montserrat Italics"/>
              </a:rPr>
              <a:t>We choose to go to the moon in this decade and do the other things not because they are easy, but because they are hard.</a:t>
            </a:r>
          </a:p>
          <a:p>
            <a:pPr defTabSz="457200">
              <a:lnSpc>
                <a:spcPts val="2240"/>
              </a:lnSpc>
              <a:buClrTx/>
            </a:pPr>
            <a:endParaRPr lang="en-US" sz="1600" i="1" kern="1200">
              <a:solidFill>
                <a:srgbClr val="E7ECEF"/>
              </a:solidFill>
              <a:latin typeface="Montserrat Italics"/>
              <a:ea typeface="Montserrat Italics"/>
              <a:cs typeface="Montserrat Italics"/>
              <a:sym typeface="Montserrat Italics"/>
            </a:endParaRPr>
          </a:p>
          <a:p>
            <a:pPr defTabSz="457200">
              <a:lnSpc>
                <a:spcPts val="2240"/>
              </a:lnSpc>
              <a:buClrTx/>
            </a:pPr>
            <a:r>
              <a:rPr lang="en-US" sz="1600" i="1" kern="1200">
                <a:solidFill>
                  <a:srgbClr val="E7ECEF"/>
                </a:solidFill>
                <a:latin typeface="Montserrat Italics"/>
                <a:ea typeface="Montserrat Italics"/>
                <a:cs typeface="Montserrat Italics"/>
                <a:sym typeface="Montserrat Italics"/>
              </a:rPr>
              <a:t>Because that goal will serve to organize and measure the best of our energies and skills, because that challenge is one that we're willing to accept. One we are unwilling to postpone.”</a:t>
            </a:r>
          </a:p>
          <a:p>
            <a:pPr defTabSz="457200">
              <a:lnSpc>
                <a:spcPts val="2240"/>
              </a:lnSpc>
              <a:buClrTx/>
            </a:pPr>
            <a:endParaRPr lang="en-US" sz="1600" i="1" kern="1200">
              <a:solidFill>
                <a:srgbClr val="E7ECEF"/>
              </a:solidFill>
              <a:latin typeface="Montserrat Italics"/>
              <a:ea typeface="Montserrat Italics"/>
              <a:cs typeface="Montserrat Italics"/>
              <a:sym typeface="Montserrat Italics"/>
            </a:endParaRPr>
          </a:p>
          <a:p>
            <a:pPr defTabSz="457200">
              <a:lnSpc>
                <a:spcPts val="2240"/>
              </a:lnSpc>
              <a:buClrTx/>
            </a:pPr>
            <a:r>
              <a:rPr lang="en-US" sz="1600" i="1" kern="1200">
                <a:solidFill>
                  <a:srgbClr val="E7ECEF"/>
                </a:solidFill>
                <a:latin typeface="Montserrat Italics"/>
                <a:ea typeface="Montserrat Italics"/>
                <a:cs typeface="Montserrat Italics"/>
                <a:sym typeface="Montserrat Italics"/>
              </a:rPr>
              <a:t>JFK, September 12, 1962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2864638" y="970989"/>
            <a:ext cx="3414725" cy="3414725"/>
          </a:xfrm>
          <a:custGeom>
            <a:avLst/>
            <a:gdLst/>
            <a:ahLst/>
            <a:cxnLst/>
            <a:rect l="l" t="t" r="r" b="b"/>
            <a:pathLst>
              <a:path w="6829450" h="6829450">
                <a:moveTo>
                  <a:pt x="0" y="0"/>
                </a:moveTo>
                <a:lnTo>
                  <a:pt x="6829450" y="0"/>
                </a:lnTo>
                <a:lnTo>
                  <a:pt x="6829450" y="6829449"/>
                </a:lnTo>
                <a:lnTo>
                  <a:pt x="0" y="6829449"/>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TextBox 3"/>
          <p:cNvSpPr txBox="1"/>
          <p:nvPr/>
        </p:nvSpPr>
        <p:spPr>
          <a:xfrm>
            <a:off x="520931" y="476250"/>
            <a:ext cx="7924799"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Performance Quadrants</a:t>
            </a:r>
          </a:p>
        </p:txBody>
      </p:sp>
      <p:sp>
        <p:nvSpPr>
          <p:cNvPr id="4" name="TextBox 4"/>
          <p:cNvSpPr txBox="1"/>
          <p:nvPr/>
        </p:nvSpPr>
        <p:spPr>
          <a:xfrm>
            <a:off x="3217507" y="4476591"/>
            <a:ext cx="2708987" cy="253787"/>
          </a:xfrm>
          <a:prstGeom prst="rect">
            <a:avLst/>
          </a:prstGeom>
        </p:spPr>
        <p:txBody>
          <a:bodyPr lIns="0" tIns="0" rIns="0" bIns="0" rtlCol="0" anchor="t">
            <a:spAutoFit/>
          </a:bodyPr>
          <a:lstStyle/>
          <a:p>
            <a:pPr defTabSz="457200">
              <a:lnSpc>
                <a:spcPts val="2240"/>
              </a:lnSpc>
              <a:buClrTx/>
            </a:pPr>
            <a:r>
              <a:rPr lang="en-US" kern="1200">
                <a:solidFill>
                  <a:srgbClr val="E7ECEF"/>
                </a:solidFill>
                <a:latin typeface="Montserrat"/>
                <a:ea typeface="Montserrat"/>
                <a:cs typeface="Montserrat"/>
                <a:sym typeface="Montserrat"/>
              </a:rPr>
              <a:t>Are our expectations </a:t>
            </a:r>
            <a:r>
              <a:rPr lang="en-US" kern="1200">
                <a:solidFill>
                  <a:srgbClr val="9CCD00"/>
                </a:solidFill>
                <a:latin typeface="Montserrat"/>
                <a:ea typeface="Montserrat"/>
                <a:cs typeface="Montserrat"/>
                <a:sym typeface="Montserrat"/>
              </a:rPr>
              <a:t>realistic</a:t>
            </a:r>
            <a:r>
              <a:rPr lang="en-US" kern="1200">
                <a:solidFill>
                  <a:srgbClr val="E7ECEF"/>
                </a:solidFill>
                <a:latin typeface="Montserrat"/>
                <a:ea typeface="Montserrat"/>
                <a:cs typeface="Montserrat"/>
                <a:sym typeface="Montserrat"/>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1869825" y="1028779"/>
            <a:ext cx="5404350" cy="3820635"/>
          </a:xfrm>
          <a:custGeom>
            <a:avLst/>
            <a:gdLst/>
            <a:ahLst/>
            <a:cxnLst/>
            <a:rect l="l" t="t" r="r" b="b"/>
            <a:pathLst>
              <a:path w="10808699" h="7641270">
                <a:moveTo>
                  <a:pt x="0" y="0"/>
                </a:moveTo>
                <a:lnTo>
                  <a:pt x="10808700" y="0"/>
                </a:lnTo>
                <a:lnTo>
                  <a:pt x="10808700" y="7641269"/>
                </a:lnTo>
                <a:lnTo>
                  <a:pt x="0" y="7641269"/>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TextBox 3"/>
          <p:cNvSpPr txBox="1"/>
          <p:nvPr/>
        </p:nvSpPr>
        <p:spPr>
          <a:xfrm>
            <a:off x="875952" y="468993"/>
            <a:ext cx="7462505"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Capability Curve</a:t>
            </a:r>
          </a:p>
        </p:txBody>
      </p:sp>
      <p:sp>
        <p:nvSpPr>
          <p:cNvPr id="4" name="TextBox 4"/>
          <p:cNvSpPr txBox="1"/>
          <p:nvPr/>
        </p:nvSpPr>
        <p:spPr>
          <a:xfrm>
            <a:off x="875952" y="930798"/>
            <a:ext cx="7392097" cy="253787"/>
          </a:xfrm>
          <a:prstGeom prst="rect">
            <a:avLst/>
          </a:prstGeom>
        </p:spPr>
        <p:txBody>
          <a:bodyPr lIns="0" tIns="0" rIns="0" bIns="0" rtlCol="0" anchor="t">
            <a:spAutoFit/>
          </a:bodyPr>
          <a:lstStyle/>
          <a:p>
            <a:pPr defTabSz="457200">
              <a:lnSpc>
                <a:spcPts val="2240"/>
              </a:lnSpc>
              <a:buClrTx/>
            </a:pPr>
            <a:r>
              <a:rPr lang="en-US" kern="1200">
                <a:solidFill>
                  <a:srgbClr val="E7ECEF"/>
                </a:solidFill>
                <a:latin typeface="Montserrat"/>
                <a:ea typeface="Montserrat"/>
                <a:cs typeface="Montserrat"/>
                <a:sym typeface="Montserrat"/>
              </a:rPr>
              <a:t>The ability to execute a specified course of action, or to achieve a desired outcome.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2645230" y="928389"/>
            <a:ext cx="3853542" cy="3853542"/>
          </a:xfrm>
          <a:custGeom>
            <a:avLst/>
            <a:gdLst/>
            <a:ahLst/>
            <a:cxnLst/>
            <a:rect l="l" t="t" r="r" b="b"/>
            <a:pathLst>
              <a:path w="7707083" h="7707083">
                <a:moveTo>
                  <a:pt x="0" y="0"/>
                </a:moveTo>
                <a:lnTo>
                  <a:pt x="7707082" y="0"/>
                </a:lnTo>
                <a:lnTo>
                  <a:pt x="7707082" y="7707083"/>
                </a:lnTo>
                <a:lnTo>
                  <a:pt x="0" y="7707083"/>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TextBox 3"/>
          <p:cNvSpPr txBox="1"/>
          <p:nvPr/>
        </p:nvSpPr>
        <p:spPr>
          <a:xfrm>
            <a:off x="850605" y="476250"/>
            <a:ext cx="7364817" cy="384016"/>
          </a:xfrm>
          <a:prstGeom prst="rect">
            <a:avLst/>
          </a:prstGeom>
          <a:solidFill>
            <a:srgbClr val="161441"/>
          </a:solidFill>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Performance Quadrants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514350" y="1612646"/>
            <a:ext cx="3467337" cy="2162751"/>
          </a:xfrm>
          <a:custGeom>
            <a:avLst/>
            <a:gdLst/>
            <a:ahLst/>
            <a:cxnLst/>
            <a:rect l="l" t="t" r="r" b="b"/>
            <a:pathLst>
              <a:path w="6934673" h="4325502">
                <a:moveTo>
                  <a:pt x="0" y="0"/>
                </a:moveTo>
                <a:lnTo>
                  <a:pt x="6934673" y="0"/>
                </a:lnTo>
                <a:lnTo>
                  <a:pt x="6934673" y="4325502"/>
                </a:lnTo>
                <a:lnTo>
                  <a:pt x="0" y="4325502"/>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TextBox 3"/>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Capability is Crucial</a:t>
            </a:r>
          </a:p>
        </p:txBody>
      </p:sp>
      <p:sp>
        <p:nvSpPr>
          <p:cNvPr id="4" name="TextBox 4"/>
          <p:cNvSpPr txBox="1"/>
          <p:nvPr/>
        </p:nvSpPr>
        <p:spPr>
          <a:xfrm>
            <a:off x="4201787" y="1136525"/>
            <a:ext cx="4546736" cy="3424464"/>
          </a:xfrm>
          <a:prstGeom prst="rect">
            <a:avLst/>
          </a:prstGeom>
        </p:spPr>
        <p:txBody>
          <a:bodyPr lIns="0" tIns="0" rIns="0" bIns="0" rtlCol="0" anchor="t">
            <a:spAutoFit/>
          </a:bodyPr>
          <a:lstStyle/>
          <a:p>
            <a:pPr marL="302259" lvl="1" indent="-151130"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Will your A.I. be fed trustworthy data, or...</a:t>
            </a:r>
          </a:p>
          <a:p>
            <a:pPr marL="604518" lvl="2" indent="-201506"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Will poor data hygiene kill it?</a:t>
            </a:r>
          </a:p>
          <a:p>
            <a:pPr marL="604518" lvl="2" indent="-201506" defTabSz="457200">
              <a:lnSpc>
                <a:spcPct val="114000"/>
              </a:lnSpc>
              <a:spcBef>
                <a:spcPts val="400"/>
              </a:spcBef>
              <a:buClrTx/>
              <a:buFont typeface="Arial"/>
              <a:buChar char="⚬"/>
            </a:pPr>
            <a:endParaRPr lang="en-US" sz="400" kern="1200">
              <a:solidFill>
                <a:srgbClr val="E7ECEF"/>
              </a:solidFill>
              <a:latin typeface="Montserrat"/>
              <a:ea typeface="Montserrat"/>
              <a:cs typeface="Montserrat"/>
              <a:sym typeface="Montserrat"/>
            </a:endParaRPr>
          </a:p>
          <a:p>
            <a:pPr marL="302259" lvl="1" indent="-151130"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In a crisis, will stakeholders back you, or...</a:t>
            </a:r>
          </a:p>
          <a:p>
            <a:pPr marL="604518" lvl="2" indent="-201506"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Are those relationships on shaky ground?</a:t>
            </a:r>
          </a:p>
          <a:p>
            <a:pPr marL="403012" lvl="2" defTabSz="457200">
              <a:lnSpc>
                <a:spcPct val="114000"/>
              </a:lnSpc>
              <a:spcBef>
                <a:spcPts val="400"/>
              </a:spcBef>
              <a:buClrTx/>
            </a:pPr>
            <a:r>
              <a:rPr lang="en-US" sz="400" kern="1200">
                <a:solidFill>
                  <a:srgbClr val="E7ECEF"/>
                </a:solidFill>
                <a:latin typeface="Montserrat"/>
                <a:ea typeface="Montserrat"/>
                <a:cs typeface="Montserrat"/>
                <a:sym typeface="Montserrat"/>
              </a:rPr>
              <a:t>  </a:t>
            </a:r>
          </a:p>
          <a:p>
            <a:pPr marL="302259" lvl="1" indent="-151130"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In challenging times, does your reputation help or hinder?</a:t>
            </a:r>
            <a:br>
              <a:rPr lang="en-US" kern="1200">
                <a:solidFill>
                  <a:srgbClr val="E7ECEF"/>
                </a:solidFill>
                <a:latin typeface="Montserrat"/>
                <a:ea typeface="Montserrat"/>
                <a:cs typeface="Montserrat"/>
                <a:sym typeface="Montserrat"/>
              </a:rPr>
            </a:br>
            <a:r>
              <a:rPr lang="en-US" sz="400" kern="1200">
                <a:solidFill>
                  <a:srgbClr val="E7ECEF"/>
                </a:solidFill>
                <a:latin typeface="Montserrat"/>
                <a:ea typeface="Montserrat"/>
                <a:cs typeface="Montserrat"/>
                <a:sym typeface="Montserrat"/>
              </a:rPr>
              <a:t>   </a:t>
            </a:r>
          </a:p>
          <a:p>
            <a:pPr marL="302259" lvl="1" indent="-151130"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Can you attract and retain top talent...</a:t>
            </a:r>
          </a:p>
          <a:p>
            <a:pPr marL="604518" lvl="2" indent="-201506"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Or are you known for burnout and bureaucracy?</a:t>
            </a:r>
            <a:br>
              <a:rPr lang="en-US" kern="1200">
                <a:solidFill>
                  <a:srgbClr val="E7ECEF"/>
                </a:solidFill>
                <a:latin typeface="Montserrat"/>
                <a:ea typeface="Montserrat"/>
                <a:cs typeface="Montserrat"/>
                <a:sym typeface="Montserrat"/>
              </a:rPr>
            </a:br>
            <a:r>
              <a:rPr lang="en-US" sz="400" kern="1200">
                <a:solidFill>
                  <a:srgbClr val="E7ECEF"/>
                </a:solidFill>
                <a:latin typeface="Montserrat"/>
                <a:ea typeface="Montserrat"/>
                <a:cs typeface="Montserrat"/>
                <a:sym typeface="Montserrat"/>
              </a:rPr>
              <a:t>  </a:t>
            </a:r>
          </a:p>
          <a:p>
            <a:pPr marL="302259" lvl="1" indent="-151130" defTabSz="457200">
              <a:lnSpc>
                <a:spcPct val="114000"/>
              </a:lnSpc>
              <a:spcBef>
                <a:spcPts val="400"/>
              </a:spcBef>
              <a:buClrTx/>
              <a:buFont typeface="Arial"/>
              <a:buChar char="•"/>
            </a:pPr>
            <a:r>
              <a:rPr lang="en-US" kern="1200">
                <a:solidFill>
                  <a:srgbClr val="E7ECEF"/>
                </a:solidFill>
                <a:latin typeface="Montserrat"/>
                <a:ea typeface="Montserrat"/>
                <a:cs typeface="Montserrat"/>
                <a:sym typeface="Montserrat"/>
              </a:rPr>
              <a:t>If you acquire a new asset, how quickly can you roll out best practice and generate value?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146269" y="3528526"/>
            <a:ext cx="1290697" cy="396889"/>
          </a:xfrm>
          <a:custGeom>
            <a:avLst/>
            <a:gdLst/>
            <a:ahLst/>
            <a:cxnLst/>
            <a:rect l="l" t="t" r="r" b="b"/>
            <a:pathLst>
              <a:path w="2581393" h="793778">
                <a:moveTo>
                  <a:pt x="2581393" y="0"/>
                </a:moveTo>
                <a:lnTo>
                  <a:pt x="0" y="0"/>
                </a:lnTo>
                <a:lnTo>
                  <a:pt x="0" y="793779"/>
                </a:lnTo>
                <a:lnTo>
                  <a:pt x="2581393" y="793779"/>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349135" y="476250"/>
            <a:ext cx="8066215"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Empowering Leadership</a:t>
            </a:r>
          </a:p>
        </p:txBody>
      </p:sp>
      <p:sp>
        <p:nvSpPr>
          <p:cNvPr id="5" name="TextBox 5"/>
          <p:cNvSpPr txBox="1"/>
          <p:nvPr/>
        </p:nvSpPr>
        <p:spPr>
          <a:xfrm>
            <a:off x="3897303" y="1405180"/>
            <a:ext cx="4518048" cy="2792944"/>
          </a:xfrm>
          <a:prstGeom prst="rect">
            <a:avLst/>
          </a:prstGeom>
        </p:spPr>
        <p:txBody>
          <a:bodyPr lIns="0" tIns="0" rIns="0" bIns="0" rtlCol="0" anchor="t">
            <a:spAutoFit/>
          </a:bodyPr>
          <a:lstStyle/>
          <a:p>
            <a:pPr defTabSz="457200">
              <a:lnSpc>
                <a:spcPts val="2240"/>
              </a:lnSpc>
              <a:buClrTx/>
            </a:pPr>
            <a:r>
              <a:rPr lang="en-US" kern="1200">
                <a:solidFill>
                  <a:srgbClr val="E7ECEF"/>
                </a:solidFill>
                <a:latin typeface="Montserrat"/>
                <a:ea typeface="Montserrat"/>
                <a:cs typeface="Montserrat"/>
                <a:sym typeface="Montserrat"/>
              </a:rPr>
              <a:t>Directing and motivating the workforce to achieve organisational goals by applying the appropriate leadership style for the situation and individual, allocating autonomy as appropriate.</a:t>
            </a:r>
          </a:p>
          <a:p>
            <a:pPr defTabSz="457200">
              <a:lnSpc>
                <a:spcPts val="2240"/>
              </a:lnSpc>
              <a:buClrTx/>
            </a:pPr>
            <a:endParaRPr lang="en-US" kern="1200">
              <a:solidFill>
                <a:srgbClr val="E7ECEF"/>
              </a:solidFill>
              <a:latin typeface="Montserrat"/>
              <a:ea typeface="Montserrat"/>
              <a:cs typeface="Montserrat"/>
              <a:sym typeface="Montserrat"/>
            </a:endParaRPr>
          </a:p>
          <a:p>
            <a:pPr defTabSz="457200">
              <a:lnSpc>
                <a:spcPts val="2240"/>
              </a:lnSpc>
              <a:buClrTx/>
            </a:pPr>
            <a:r>
              <a:rPr lang="en-US" kern="1200">
                <a:solidFill>
                  <a:srgbClr val="E7ECEF"/>
                </a:solidFill>
                <a:latin typeface="Montserrat"/>
                <a:ea typeface="Montserrat"/>
                <a:cs typeface="Montserrat"/>
                <a:sym typeface="Montserrat"/>
              </a:rPr>
              <a:t>Team members can then discharge their duty according to their organisational level.</a:t>
            </a:r>
          </a:p>
          <a:p>
            <a:pPr defTabSz="457200">
              <a:lnSpc>
                <a:spcPts val="2240"/>
              </a:lnSpc>
              <a:buClrTx/>
            </a:pPr>
            <a:endParaRPr lang="en-US" kern="1200">
              <a:solidFill>
                <a:srgbClr val="E7ECEF"/>
              </a:solidFill>
              <a:latin typeface="Montserrat"/>
              <a:ea typeface="Montserrat"/>
              <a:cs typeface="Montserrat"/>
              <a:sym typeface="Montserrat"/>
            </a:endParaRPr>
          </a:p>
          <a:p>
            <a:pPr defTabSz="457200">
              <a:lnSpc>
                <a:spcPts val="2240"/>
              </a:lnSpc>
              <a:buClrTx/>
            </a:pPr>
            <a:r>
              <a:rPr lang="en-US" kern="1200">
                <a:solidFill>
                  <a:srgbClr val="E7ECEF"/>
                </a:solidFill>
                <a:latin typeface="Montserrat"/>
                <a:ea typeface="Montserrat"/>
                <a:cs typeface="Montserrat"/>
                <a:sym typeface="Montserrat"/>
              </a:rPr>
              <a:t>This results in increased engagement, commitment and accountability.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146269" y="3528526"/>
            <a:ext cx="1290697" cy="396889"/>
          </a:xfrm>
          <a:custGeom>
            <a:avLst/>
            <a:gdLst/>
            <a:ahLst/>
            <a:cxnLst/>
            <a:rect l="l" t="t" r="r" b="b"/>
            <a:pathLst>
              <a:path w="2581393" h="793778">
                <a:moveTo>
                  <a:pt x="2581393" y="0"/>
                </a:moveTo>
                <a:lnTo>
                  <a:pt x="0" y="0"/>
                </a:lnTo>
                <a:lnTo>
                  <a:pt x="0" y="793779"/>
                </a:lnTo>
                <a:lnTo>
                  <a:pt x="2581393" y="793779"/>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338051" y="476250"/>
            <a:ext cx="8357061" cy="755913"/>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Mistake 2:</a:t>
            </a:r>
          </a:p>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A Lack of Comprehensive Training</a:t>
            </a:r>
          </a:p>
        </p:txBody>
      </p:sp>
      <p:sp>
        <p:nvSpPr>
          <p:cNvPr id="5" name="TextBox 5"/>
          <p:cNvSpPr txBox="1"/>
          <p:nvPr/>
        </p:nvSpPr>
        <p:spPr>
          <a:xfrm>
            <a:off x="4044994" y="1716723"/>
            <a:ext cx="4780291" cy="2074094"/>
          </a:xfrm>
          <a:prstGeom prst="rect">
            <a:avLst/>
          </a:prstGeom>
        </p:spPr>
        <p:txBody>
          <a:bodyPr lIns="0" tIns="0" rIns="0" bIns="0" rtlCol="0" anchor="t">
            <a:spAutoFit/>
          </a:bodyPr>
          <a:lstStyle/>
          <a:p>
            <a:pPr defTabSz="457200">
              <a:lnSpc>
                <a:spcPts val="2240"/>
              </a:lnSpc>
              <a:buClrTx/>
            </a:pPr>
            <a:r>
              <a:rPr lang="en-US" sz="1600" kern="1200">
                <a:solidFill>
                  <a:srgbClr val="E7ECEF"/>
                </a:solidFill>
                <a:latin typeface="Montserrat"/>
                <a:ea typeface="Montserrat"/>
                <a:cs typeface="Montserrat"/>
                <a:sym typeface="Montserrat"/>
              </a:rPr>
              <a:t>PROSCI’s ADKAR model</a:t>
            </a:r>
          </a:p>
          <a:p>
            <a:pPr defTabSz="457200">
              <a:lnSpc>
                <a:spcPts val="2240"/>
              </a:lnSpc>
              <a:buClrTx/>
            </a:pPr>
            <a:endParaRPr lang="en-US" sz="1600" kern="1200">
              <a:solidFill>
                <a:srgbClr val="E7ECEF"/>
              </a:solidFill>
              <a:latin typeface="Montserrat"/>
              <a:ea typeface="Montserrat"/>
              <a:cs typeface="Montserrat"/>
              <a:sym typeface="Montserrat"/>
            </a:endParaRPr>
          </a:p>
          <a:p>
            <a:pPr defTabSz="457200">
              <a:lnSpc>
                <a:spcPct val="125000"/>
              </a:lnSpc>
              <a:buClrTx/>
            </a:pPr>
            <a:r>
              <a:rPr lang="en-US" sz="1600" b="1" kern="1200">
                <a:solidFill>
                  <a:srgbClr val="E7ECEF"/>
                </a:solidFill>
                <a:latin typeface="Montserrat Bold"/>
                <a:ea typeface="Montserrat Bold"/>
                <a:cs typeface="Montserrat Bold"/>
                <a:sym typeface="Montserrat Bold"/>
              </a:rPr>
              <a:t>Awareness </a:t>
            </a:r>
            <a:r>
              <a:rPr lang="en-US" sz="1600" kern="1200">
                <a:solidFill>
                  <a:srgbClr val="E7ECEF"/>
                </a:solidFill>
                <a:latin typeface="Montserrat"/>
                <a:ea typeface="Montserrat"/>
                <a:cs typeface="Montserrat"/>
                <a:sym typeface="Montserrat"/>
              </a:rPr>
              <a:t>- of the need for change</a:t>
            </a:r>
          </a:p>
          <a:p>
            <a:pPr defTabSz="457200">
              <a:lnSpc>
                <a:spcPct val="125000"/>
              </a:lnSpc>
              <a:buClrTx/>
            </a:pPr>
            <a:r>
              <a:rPr lang="en-US" sz="1600" b="1" kern="1200">
                <a:solidFill>
                  <a:srgbClr val="E7ECEF"/>
                </a:solidFill>
                <a:latin typeface="Montserrat Bold"/>
                <a:ea typeface="Montserrat Bold"/>
                <a:cs typeface="Montserrat Bold"/>
                <a:sym typeface="Montserrat Bold"/>
              </a:rPr>
              <a:t>Desire </a:t>
            </a:r>
            <a:r>
              <a:rPr lang="en-US" sz="1600" kern="1200">
                <a:solidFill>
                  <a:srgbClr val="E7ECEF"/>
                </a:solidFill>
                <a:latin typeface="Montserrat"/>
                <a:ea typeface="Montserrat"/>
                <a:cs typeface="Montserrat"/>
                <a:sym typeface="Montserrat"/>
              </a:rPr>
              <a:t>- to participate and support the change</a:t>
            </a:r>
          </a:p>
          <a:p>
            <a:pPr defTabSz="457200">
              <a:lnSpc>
                <a:spcPct val="125000"/>
              </a:lnSpc>
              <a:buClrTx/>
            </a:pPr>
            <a:r>
              <a:rPr lang="en-US" sz="1600" b="1" kern="1200">
                <a:solidFill>
                  <a:srgbClr val="E7ECEF"/>
                </a:solidFill>
                <a:latin typeface="Montserrat Bold"/>
                <a:ea typeface="Montserrat Bold"/>
                <a:cs typeface="Montserrat Bold"/>
                <a:sym typeface="Montserrat Bold"/>
              </a:rPr>
              <a:t>Knowledge </a:t>
            </a:r>
            <a:r>
              <a:rPr lang="en-US" sz="1600" kern="1200">
                <a:solidFill>
                  <a:srgbClr val="E7ECEF"/>
                </a:solidFill>
                <a:latin typeface="Montserrat"/>
                <a:ea typeface="Montserrat"/>
                <a:cs typeface="Montserrat"/>
                <a:sym typeface="Montserrat"/>
              </a:rPr>
              <a:t>- on how to change</a:t>
            </a:r>
          </a:p>
          <a:p>
            <a:pPr defTabSz="457200">
              <a:lnSpc>
                <a:spcPct val="125000"/>
              </a:lnSpc>
              <a:buClrTx/>
            </a:pPr>
            <a:r>
              <a:rPr lang="en-US" sz="1600" b="1" kern="1200">
                <a:solidFill>
                  <a:srgbClr val="E7ECEF"/>
                </a:solidFill>
                <a:latin typeface="Montserrat Bold"/>
                <a:ea typeface="Montserrat Bold"/>
                <a:cs typeface="Montserrat Bold"/>
                <a:sym typeface="Montserrat Bold"/>
              </a:rPr>
              <a:t>Ability </a:t>
            </a:r>
            <a:r>
              <a:rPr lang="en-US" kern="1200">
                <a:solidFill>
                  <a:srgbClr val="E7ECEF"/>
                </a:solidFill>
                <a:latin typeface="Montserrat"/>
                <a:ea typeface="Montserrat"/>
                <a:cs typeface="Montserrat"/>
                <a:sym typeface="Montserrat"/>
              </a:rPr>
              <a:t>- to implement required skills and </a:t>
            </a:r>
            <a:r>
              <a:rPr lang="en-US" kern="1200" err="1">
                <a:solidFill>
                  <a:srgbClr val="E7ECEF"/>
                </a:solidFill>
                <a:latin typeface="Montserrat"/>
                <a:ea typeface="Montserrat"/>
                <a:cs typeface="Montserrat"/>
                <a:sym typeface="Montserrat"/>
              </a:rPr>
              <a:t>behaviours</a:t>
            </a:r>
            <a:endParaRPr lang="en-US" kern="1200">
              <a:solidFill>
                <a:srgbClr val="E7ECEF"/>
              </a:solidFill>
              <a:latin typeface="Montserrat"/>
              <a:ea typeface="Montserrat"/>
              <a:cs typeface="Montserrat"/>
              <a:sym typeface="Montserrat"/>
            </a:endParaRPr>
          </a:p>
          <a:p>
            <a:pPr defTabSz="457200">
              <a:lnSpc>
                <a:spcPct val="125000"/>
              </a:lnSpc>
              <a:buClrTx/>
            </a:pPr>
            <a:r>
              <a:rPr lang="en-US" sz="1600" b="1" kern="1200">
                <a:solidFill>
                  <a:srgbClr val="E7ECEF"/>
                </a:solidFill>
                <a:latin typeface="Montserrat Bold"/>
                <a:ea typeface="Montserrat Bold"/>
                <a:cs typeface="Montserrat Bold"/>
                <a:sym typeface="Montserrat Bold"/>
              </a:rPr>
              <a:t>Reinforcement </a:t>
            </a:r>
            <a:r>
              <a:rPr lang="en-US" sz="1600" kern="1200">
                <a:solidFill>
                  <a:srgbClr val="E7ECEF"/>
                </a:solidFill>
                <a:latin typeface="Montserrat"/>
                <a:ea typeface="Montserrat"/>
                <a:cs typeface="Montserrat"/>
                <a:sym typeface="Montserrat"/>
              </a:rPr>
              <a:t>- to sustain the change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225400" y="3111290"/>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Commitment Culture</a:t>
            </a:r>
          </a:p>
        </p:txBody>
      </p:sp>
      <p:sp>
        <p:nvSpPr>
          <p:cNvPr id="5" name="TextBox 5"/>
          <p:cNvSpPr txBox="1"/>
          <p:nvPr/>
        </p:nvSpPr>
        <p:spPr>
          <a:xfrm>
            <a:off x="3819591" y="1241488"/>
            <a:ext cx="4810060" cy="2667397"/>
          </a:xfrm>
          <a:prstGeom prst="rect">
            <a:avLst/>
          </a:prstGeom>
        </p:spPr>
        <p:txBody>
          <a:bodyPr lIns="0" tIns="0" rIns="0" bIns="0" rtlCol="0" anchor="t">
            <a:spAutoFit/>
          </a:bodyPr>
          <a:lstStyle/>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The workforce is hired for eligibility and suitability</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There is a tangible ‘esprit de corps’ </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Communications and expectations are clear, unambiguous and people are aligned on the ‘Why’</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There is openness, trust and accountability across departments and functions</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A competency framework is in place and people are not subjected to ‘sink or swim’</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Motivation is not purely financial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225400" y="3111290"/>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Freeform 4"/>
          <p:cNvSpPr/>
          <p:nvPr/>
        </p:nvSpPr>
        <p:spPr>
          <a:xfrm>
            <a:off x="4036360" y="1523594"/>
            <a:ext cx="4315430" cy="2482773"/>
          </a:xfrm>
          <a:custGeom>
            <a:avLst/>
            <a:gdLst/>
            <a:ahLst/>
            <a:cxnLst/>
            <a:rect l="l" t="t" r="r" b="b"/>
            <a:pathLst>
              <a:path w="8630859" h="4965546">
                <a:moveTo>
                  <a:pt x="0" y="0"/>
                </a:moveTo>
                <a:lnTo>
                  <a:pt x="8630859" y="0"/>
                </a:lnTo>
                <a:lnTo>
                  <a:pt x="8630859" y="4965547"/>
                </a:lnTo>
                <a:lnTo>
                  <a:pt x="0" y="4965547"/>
                </a:lnTo>
                <a:lnTo>
                  <a:pt x="0" y="0"/>
                </a:lnTo>
                <a:close/>
              </a:path>
            </a:pathLst>
          </a:custGeom>
          <a:blipFill>
            <a:blip r:embed="rId6"/>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5" name="TextBox 5"/>
          <p:cNvSpPr txBox="1"/>
          <p:nvPr/>
        </p:nvSpPr>
        <p:spPr>
          <a:xfrm>
            <a:off x="348343" y="468993"/>
            <a:ext cx="8476343"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Mistake 3: Disobeying the law</a:t>
            </a:r>
          </a:p>
        </p:txBody>
      </p:sp>
      <p:sp>
        <p:nvSpPr>
          <p:cNvPr id="6" name="TextBox 6"/>
          <p:cNvSpPr txBox="1"/>
          <p:nvPr/>
        </p:nvSpPr>
        <p:spPr>
          <a:xfrm>
            <a:off x="5105400" y="3925225"/>
            <a:ext cx="2796067" cy="81946"/>
          </a:xfrm>
          <a:prstGeom prst="rect">
            <a:avLst/>
          </a:prstGeom>
        </p:spPr>
        <p:txBody>
          <a:bodyPr wrap="square" lIns="0" tIns="0" rIns="0" bIns="0" rtlCol="0" anchor="t">
            <a:spAutoFit/>
          </a:bodyPr>
          <a:lstStyle/>
          <a:p>
            <a:pPr defTabSz="457200">
              <a:lnSpc>
                <a:spcPts val="700"/>
              </a:lnSpc>
              <a:buClrTx/>
            </a:pPr>
            <a:r>
              <a:rPr lang="en-US" sz="500" i="1" u="sng" kern="1200">
                <a:solidFill>
                  <a:srgbClr val="3D4042"/>
                </a:solidFill>
                <a:latin typeface="Montserrat Italics"/>
                <a:ea typeface="Montserrat Italics"/>
                <a:cs typeface="Montserrat Italics"/>
                <a:sym typeface="Montserrat Italics"/>
                <a:hlinkClick r:id="rId7" tooltip="https://rapidresponserevival.com/cultural-change-requires-early-adopters/"/>
              </a:rPr>
              <a:t>https://www.long-intl.com/articles/cost-control-project-manager/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239787" y="2694055"/>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Enabling Tech</a:t>
            </a:r>
          </a:p>
        </p:txBody>
      </p:sp>
      <p:sp>
        <p:nvSpPr>
          <p:cNvPr id="5" name="TextBox 5"/>
          <p:cNvSpPr txBox="1"/>
          <p:nvPr/>
        </p:nvSpPr>
        <p:spPr>
          <a:xfrm>
            <a:off x="4021015" y="2254152"/>
            <a:ext cx="4471955" cy="1169551"/>
          </a:xfrm>
          <a:prstGeom prst="rect">
            <a:avLst/>
          </a:prstGeom>
        </p:spPr>
        <p:txBody>
          <a:bodyPr lIns="0" tIns="0" rIns="0" bIns="0" rtlCol="0" anchor="t">
            <a:spAutoFit/>
          </a:bodyPr>
          <a:lstStyle/>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Fit-for-purpose</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May provide a competitive advantage</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Must enables the strategic ambition</a:t>
            </a:r>
          </a:p>
          <a:p>
            <a:pPr marL="302259" lvl="1" indent="-151130" defTabSz="457200">
              <a:spcBef>
                <a:spcPts val="800"/>
              </a:spcBef>
              <a:buClrTx/>
              <a:buFont typeface="Arial"/>
              <a:buChar char="•"/>
            </a:pPr>
            <a:r>
              <a:rPr lang="en-US" kern="1200">
                <a:solidFill>
                  <a:srgbClr val="E7ECEF"/>
                </a:solidFill>
                <a:latin typeface="Montserrat"/>
                <a:ea typeface="Montserrat"/>
                <a:cs typeface="Montserrat"/>
                <a:sym typeface="Montserrat"/>
              </a:rPr>
              <a:t>Implementation considers all elements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239787" y="2694055"/>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0" y="476250"/>
            <a:ext cx="9144000"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Mistake 4: Silver Bullet thinking</a:t>
            </a:r>
          </a:p>
        </p:txBody>
      </p:sp>
      <p:sp>
        <p:nvSpPr>
          <p:cNvPr id="5" name="TextBox 5"/>
          <p:cNvSpPr txBox="1"/>
          <p:nvPr/>
        </p:nvSpPr>
        <p:spPr>
          <a:xfrm>
            <a:off x="3819591" y="1405180"/>
            <a:ext cx="4810060" cy="2728952"/>
          </a:xfrm>
          <a:prstGeom prst="rect">
            <a:avLst/>
          </a:prstGeom>
        </p:spPr>
        <p:txBody>
          <a:bodyPr lIns="0" tIns="0" rIns="0" bIns="0" rtlCol="0" anchor="t">
            <a:spAutoFit/>
          </a:bodyPr>
          <a:lstStyle/>
          <a:p>
            <a:pPr marL="302259" lvl="1" indent="-151130" defTabSz="457200">
              <a:spcBef>
                <a:spcPts val="400"/>
              </a:spcBef>
              <a:buClrTx/>
              <a:buFont typeface="Arial"/>
              <a:buChar char="•"/>
            </a:pPr>
            <a:r>
              <a:rPr lang="en-US" kern="1200">
                <a:solidFill>
                  <a:srgbClr val="E7ECEF"/>
                </a:solidFill>
                <a:latin typeface="Montserrat"/>
                <a:ea typeface="Montserrat"/>
                <a:cs typeface="Montserrat"/>
                <a:sym typeface="Montserrat"/>
              </a:rPr>
              <a:t>A.I. improves what is already there but it cannot</a:t>
            </a:r>
          </a:p>
          <a:p>
            <a:pPr marL="604518" lvl="2" indent="-201506" defTabSz="457200">
              <a:spcBef>
                <a:spcPts val="400"/>
              </a:spcBef>
              <a:buClrTx/>
              <a:buFont typeface="Arial"/>
              <a:buChar char="⚬"/>
            </a:pPr>
            <a:r>
              <a:rPr lang="en-US" kern="1200">
                <a:solidFill>
                  <a:srgbClr val="E7ECEF"/>
                </a:solidFill>
                <a:latin typeface="Montserrat"/>
                <a:ea typeface="Montserrat"/>
                <a:cs typeface="Montserrat"/>
                <a:sym typeface="Montserrat"/>
              </a:rPr>
              <a:t>Lead teams</a:t>
            </a:r>
          </a:p>
          <a:p>
            <a:pPr marL="604518" lvl="2" indent="-201506" defTabSz="457200">
              <a:spcBef>
                <a:spcPts val="400"/>
              </a:spcBef>
              <a:buClrTx/>
              <a:buFont typeface="Arial"/>
              <a:buChar char="⚬"/>
            </a:pPr>
            <a:r>
              <a:rPr lang="en-US" kern="1200">
                <a:solidFill>
                  <a:srgbClr val="E7ECEF"/>
                </a:solidFill>
                <a:latin typeface="Montserrat"/>
                <a:ea typeface="Montserrat"/>
                <a:cs typeface="Montserrat"/>
                <a:sym typeface="Montserrat"/>
              </a:rPr>
              <a:t>Create a commitment culture</a:t>
            </a:r>
          </a:p>
          <a:p>
            <a:pPr marL="604518" lvl="2" indent="-201506" defTabSz="457200">
              <a:spcBef>
                <a:spcPts val="400"/>
              </a:spcBef>
              <a:buClrTx/>
              <a:buFont typeface="Arial"/>
              <a:buChar char="⚬"/>
            </a:pPr>
            <a:r>
              <a:rPr lang="en-US" kern="1200">
                <a:solidFill>
                  <a:srgbClr val="E7ECEF"/>
                </a:solidFill>
                <a:latin typeface="Montserrat"/>
                <a:ea typeface="Montserrat"/>
                <a:cs typeface="Montserrat"/>
                <a:sym typeface="Montserrat"/>
              </a:rPr>
              <a:t>Communicate a compelling why</a:t>
            </a:r>
            <a:br>
              <a:rPr lang="en-US" kern="1200">
                <a:solidFill>
                  <a:srgbClr val="E7ECEF"/>
                </a:solidFill>
                <a:latin typeface="Montserrat"/>
                <a:ea typeface="Montserrat"/>
                <a:cs typeface="Montserrat"/>
                <a:sym typeface="Montserrat"/>
              </a:rPr>
            </a:br>
            <a:endParaRPr lang="en-US" kern="1200">
              <a:solidFill>
                <a:srgbClr val="E7ECEF"/>
              </a:solidFill>
              <a:latin typeface="Montserrat"/>
              <a:ea typeface="Montserrat"/>
              <a:cs typeface="Montserrat"/>
              <a:sym typeface="Montserrat"/>
            </a:endParaRPr>
          </a:p>
          <a:p>
            <a:pPr marL="302259" lvl="1" indent="-151130" defTabSz="457200">
              <a:spcBef>
                <a:spcPts val="400"/>
              </a:spcBef>
              <a:buClrTx/>
              <a:buFont typeface="Arial"/>
              <a:buChar char="•"/>
            </a:pPr>
            <a:r>
              <a:rPr lang="en-US" kern="1200">
                <a:solidFill>
                  <a:srgbClr val="E7ECEF"/>
                </a:solidFill>
                <a:latin typeface="Montserrat"/>
                <a:ea typeface="Montserrat"/>
                <a:cs typeface="Montserrat"/>
                <a:sym typeface="Montserrat"/>
              </a:rPr>
              <a:t>Needs a human in the loop</a:t>
            </a:r>
          </a:p>
          <a:p>
            <a:pPr marL="604518" lvl="2" indent="-201506" defTabSz="457200">
              <a:spcBef>
                <a:spcPts val="400"/>
              </a:spcBef>
              <a:buClrTx/>
              <a:buFont typeface="Arial"/>
              <a:buChar char="⚬"/>
            </a:pPr>
            <a:r>
              <a:rPr lang="en-US" kern="1200">
                <a:solidFill>
                  <a:srgbClr val="E7ECEF"/>
                </a:solidFill>
                <a:latin typeface="Montserrat"/>
                <a:ea typeface="Montserrat"/>
                <a:cs typeface="Montserrat"/>
                <a:sym typeface="Montserrat"/>
              </a:rPr>
              <a:t>It can’t be held accountable</a:t>
            </a:r>
            <a:br>
              <a:rPr lang="en-US" kern="1200">
                <a:solidFill>
                  <a:srgbClr val="E7ECEF"/>
                </a:solidFill>
                <a:latin typeface="Montserrat"/>
                <a:ea typeface="Montserrat"/>
                <a:cs typeface="Montserrat"/>
                <a:sym typeface="Montserrat"/>
              </a:rPr>
            </a:br>
            <a:endParaRPr lang="en-US" kern="1200">
              <a:solidFill>
                <a:srgbClr val="E7ECEF"/>
              </a:solidFill>
              <a:latin typeface="Montserrat"/>
              <a:ea typeface="Montserrat"/>
              <a:cs typeface="Montserrat"/>
              <a:sym typeface="Montserrat"/>
            </a:endParaRPr>
          </a:p>
          <a:p>
            <a:pPr marL="302259" lvl="1" indent="-151130" defTabSz="457200">
              <a:spcBef>
                <a:spcPts val="400"/>
              </a:spcBef>
              <a:buClrTx/>
              <a:buFont typeface="Arial"/>
              <a:buChar char="•"/>
            </a:pPr>
            <a:r>
              <a:rPr lang="en-US" kern="1200">
                <a:solidFill>
                  <a:srgbClr val="E7ECEF"/>
                </a:solidFill>
                <a:latin typeface="Montserrat"/>
                <a:ea typeface="Montserrat"/>
                <a:cs typeface="Montserrat"/>
                <a:sym typeface="Montserrat"/>
              </a:rPr>
              <a:t>A.I. requires a high level of operational capability as an input (garbage in, garbage out)</a:t>
            </a:r>
          </a:p>
          <a:p>
            <a:pPr marL="604518" lvl="2" indent="-201506" defTabSz="457200">
              <a:spcBef>
                <a:spcPts val="400"/>
              </a:spcBef>
              <a:buClrTx/>
              <a:buFont typeface="Arial"/>
              <a:buChar char="⚬"/>
            </a:pPr>
            <a:r>
              <a:rPr lang="en-US" kern="1200">
                <a:solidFill>
                  <a:srgbClr val="E7ECEF"/>
                </a:solidFill>
                <a:latin typeface="Montserrat"/>
                <a:ea typeface="Montserrat"/>
                <a:cs typeface="Montserrat"/>
                <a:sym typeface="Montserrat"/>
              </a:rPr>
              <a:t>Good data, processes, knowledgebases, etc.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261368" y="2279051"/>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Lean Processes</a:t>
            </a:r>
          </a:p>
        </p:txBody>
      </p:sp>
      <p:sp>
        <p:nvSpPr>
          <p:cNvPr id="5" name="TextBox 5"/>
          <p:cNvSpPr txBox="1"/>
          <p:nvPr/>
        </p:nvSpPr>
        <p:spPr>
          <a:xfrm>
            <a:off x="3819591" y="1367738"/>
            <a:ext cx="4810060" cy="1382301"/>
          </a:xfrm>
          <a:prstGeom prst="rect">
            <a:avLst/>
          </a:prstGeom>
        </p:spPr>
        <p:txBody>
          <a:bodyPr lIns="0" tIns="0" rIns="0" bIns="0" rtlCol="0" anchor="t">
            <a:spAutoFit/>
          </a:bodyPr>
          <a:lstStyle/>
          <a:p>
            <a:pPr defTabSz="457200">
              <a:lnSpc>
                <a:spcPts val="2240"/>
              </a:lnSpc>
              <a:buClrTx/>
            </a:pPr>
            <a:r>
              <a:rPr lang="en-US" sz="1600" kern="1200">
                <a:solidFill>
                  <a:srgbClr val="E7ECEF"/>
                </a:solidFill>
                <a:latin typeface="Montserrat"/>
                <a:ea typeface="Montserrat"/>
                <a:cs typeface="Montserrat"/>
                <a:sym typeface="Montserrat"/>
              </a:rPr>
              <a:t>“</a:t>
            </a:r>
            <a:r>
              <a:rPr lang="en-US" sz="1600" i="1" kern="1200">
                <a:solidFill>
                  <a:srgbClr val="E7ECEF"/>
                </a:solidFill>
                <a:latin typeface="Montserrat Italics"/>
                <a:ea typeface="Montserrat Italics"/>
                <a:cs typeface="Montserrat Italics"/>
                <a:sym typeface="Montserrat Italics"/>
              </a:rPr>
              <a:t>The first rule of any technology used in a business is that automation applied to an efficient operation will magnify the efficiency. The second is that </a:t>
            </a:r>
            <a:r>
              <a:rPr lang="en-US" sz="1600" b="1" i="1" kern="1200">
                <a:solidFill>
                  <a:srgbClr val="E7ECEF"/>
                </a:solidFill>
                <a:latin typeface="Montserrat Bold Italics"/>
                <a:ea typeface="Montserrat Bold Italics"/>
                <a:cs typeface="Montserrat Bold Italics"/>
                <a:sym typeface="Montserrat Bold Italics"/>
              </a:rPr>
              <a:t>automation applied to an inefficient operation will magnify the inefficiency</a:t>
            </a:r>
            <a:r>
              <a:rPr lang="en-US" sz="1600" i="1" kern="1200">
                <a:solidFill>
                  <a:srgbClr val="E7ECEF"/>
                </a:solidFill>
                <a:latin typeface="Montserrat Italics"/>
                <a:ea typeface="Montserrat Italics"/>
                <a:cs typeface="Montserrat Italics"/>
                <a:sym typeface="Montserrat Italics"/>
              </a:rPr>
              <a:t>.</a:t>
            </a:r>
            <a:r>
              <a:rPr lang="en-US" sz="1600" kern="1200">
                <a:solidFill>
                  <a:srgbClr val="E7ECEF"/>
                </a:solidFill>
                <a:latin typeface="Montserrat"/>
                <a:ea typeface="Montserrat"/>
                <a:cs typeface="Montserrat"/>
                <a:sym typeface="Montserrat"/>
              </a:rPr>
              <a:t>” - Bill Gates</a:t>
            </a:r>
          </a:p>
        </p:txBody>
      </p:sp>
      <p:sp>
        <p:nvSpPr>
          <p:cNvPr id="6" name="Freeform 6"/>
          <p:cNvSpPr/>
          <p:nvPr/>
        </p:nvSpPr>
        <p:spPr>
          <a:xfrm>
            <a:off x="5777124" y="3195377"/>
            <a:ext cx="894994" cy="1297093"/>
          </a:xfrm>
          <a:custGeom>
            <a:avLst/>
            <a:gdLst/>
            <a:ahLst/>
            <a:cxnLst/>
            <a:rect l="l" t="t" r="r" b="b"/>
            <a:pathLst>
              <a:path w="1789988" h="2594185">
                <a:moveTo>
                  <a:pt x="0" y="0"/>
                </a:moveTo>
                <a:lnTo>
                  <a:pt x="1789988" y="0"/>
                </a:lnTo>
                <a:lnTo>
                  <a:pt x="1789988" y="2594186"/>
                </a:lnTo>
                <a:lnTo>
                  <a:pt x="0" y="25941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714575" y="1452805"/>
            <a:ext cx="2888196" cy="2750774"/>
          </a:xfrm>
          <a:custGeom>
            <a:avLst/>
            <a:gdLst/>
            <a:ahLst/>
            <a:cxnLst/>
            <a:rect l="l" t="t" r="r" b="b"/>
            <a:pathLst>
              <a:path w="5776391" h="5501547">
                <a:moveTo>
                  <a:pt x="0" y="0"/>
                </a:moveTo>
                <a:lnTo>
                  <a:pt x="5776391" y="0"/>
                </a:lnTo>
                <a:lnTo>
                  <a:pt x="5776391" y="5501547"/>
                </a:lnTo>
                <a:lnTo>
                  <a:pt x="0" y="5501547"/>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flipH="1">
            <a:off x="261368" y="2279051"/>
            <a:ext cx="1290697" cy="396889"/>
          </a:xfrm>
          <a:custGeom>
            <a:avLst/>
            <a:gdLst/>
            <a:ahLst/>
            <a:cxnLst/>
            <a:rect l="l" t="t" r="r" b="b"/>
            <a:pathLst>
              <a:path w="2581393" h="793778">
                <a:moveTo>
                  <a:pt x="2581393" y="0"/>
                </a:moveTo>
                <a:lnTo>
                  <a:pt x="0" y="0"/>
                </a:lnTo>
                <a:lnTo>
                  <a:pt x="0" y="793778"/>
                </a:lnTo>
                <a:lnTo>
                  <a:pt x="2581393" y="793778"/>
                </a:lnTo>
                <a:lnTo>
                  <a:pt x="258139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61367" y="476250"/>
            <a:ext cx="8498003"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Mistake 5: Half Completed Projects</a:t>
            </a:r>
          </a:p>
        </p:txBody>
      </p:sp>
      <p:sp>
        <p:nvSpPr>
          <p:cNvPr id="5" name="TextBox 5"/>
          <p:cNvSpPr txBox="1"/>
          <p:nvPr/>
        </p:nvSpPr>
        <p:spPr>
          <a:xfrm>
            <a:off x="3862753" y="1205952"/>
            <a:ext cx="4810060" cy="3639330"/>
          </a:xfrm>
          <a:prstGeom prst="rect">
            <a:avLst/>
          </a:prstGeom>
        </p:spPr>
        <p:txBody>
          <a:bodyPr lIns="0" tIns="0" rIns="0" bIns="0" rtlCol="0" anchor="t">
            <a:spAutoFit/>
          </a:bodyPr>
          <a:lstStyle/>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In Project Management, the 5 phases are initiating, planning, executing, monitoring &amp; controlling, </a:t>
            </a:r>
            <a:r>
              <a:rPr lang="en-US" b="1" kern="1200">
                <a:solidFill>
                  <a:srgbClr val="E7ECEF"/>
                </a:solidFill>
                <a:latin typeface="Montserrat Bold"/>
                <a:ea typeface="Montserrat Bold"/>
                <a:cs typeface="Montserrat Bold"/>
                <a:sym typeface="Montserrat Bold"/>
              </a:rPr>
              <a:t>and closing</a:t>
            </a:r>
          </a:p>
          <a:p>
            <a:pPr marL="604518" lvl="2" indent="-201506" defTabSz="457200">
              <a:lnSpc>
                <a:spcPts val="2240"/>
              </a:lnSpc>
              <a:buClrTx/>
              <a:buFont typeface="Arial"/>
              <a:buChar char="⚬"/>
            </a:pPr>
            <a:r>
              <a:rPr lang="en-US" kern="1200">
                <a:solidFill>
                  <a:srgbClr val="E7ECEF"/>
                </a:solidFill>
                <a:latin typeface="Montserrat"/>
                <a:ea typeface="Montserrat"/>
                <a:cs typeface="Montserrat"/>
                <a:sym typeface="Montserrat"/>
              </a:rPr>
              <a:t>Projects are often poorly planned but almost never closed correctly</a:t>
            </a:r>
            <a:br>
              <a:rPr lang="en-US" kern="1200">
                <a:solidFill>
                  <a:srgbClr val="E7ECEF"/>
                </a:solidFill>
                <a:latin typeface="Montserrat"/>
                <a:ea typeface="Montserrat"/>
                <a:cs typeface="Montserrat"/>
                <a:sym typeface="Montserrat"/>
              </a:rPr>
            </a:br>
            <a:endParaRPr lang="en-US" kern="1200">
              <a:solidFill>
                <a:srgbClr val="E7ECEF"/>
              </a:solidFill>
              <a:latin typeface="Montserrat"/>
              <a:ea typeface="Montserrat"/>
              <a:cs typeface="Montserrat"/>
              <a:sym typeface="Montserrat"/>
            </a:endParaRP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Is it owned?</a:t>
            </a:r>
          </a:p>
          <a:p>
            <a:pPr marL="604518" lvl="2" indent="-201506" defTabSz="457200">
              <a:lnSpc>
                <a:spcPts val="2240"/>
              </a:lnSpc>
              <a:buClrTx/>
              <a:buFont typeface="Arial"/>
              <a:buChar char="⚬"/>
            </a:pPr>
            <a:r>
              <a:rPr lang="en-US" kern="1200">
                <a:solidFill>
                  <a:srgbClr val="E7ECEF"/>
                </a:solidFill>
                <a:latin typeface="Montserrat"/>
                <a:ea typeface="Montserrat"/>
                <a:cs typeface="Montserrat"/>
                <a:sym typeface="Montserrat"/>
              </a:rPr>
              <a:t>If not, it will eventually become non-functional as everything around it changes</a:t>
            </a:r>
          </a:p>
          <a:p>
            <a:pPr marL="604518" lvl="2" indent="-201506" defTabSz="457200">
              <a:lnSpc>
                <a:spcPts val="2240"/>
              </a:lnSpc>
              <a:buClrTx/>
              <a:buFont typeface="Arial"/>
              <a:buChar char="⚬"/>
            </a:pPr>
            <a:r>
              <a:rPr lang="en-US" kern="1200">
                <a:solidFill>
                  <a:srgbClr val="E7ECEF"/>
                </a:solidFill>
                <a:latin typeface="Montserrat"/>
                <a:ea typeface="Montserrat"/>
                <a:cs typeface="Montserrat"/>
                <a:sym typeface="Montserrat"/>
              </a:rPr>
              <a:t>Is it meaningful or just another responsibility?</a:t>
            </a:r>
          </a:p>
          <a:p>
            <a:pPr marL="906777" lvl="3" indent="-226694" defTabSz="457200">
              <a:lnSpc>
                <a:spcPts val="2240"/>
              </a:lnSpc>
              <a:buClrTx/>
              <a:buFont typeface="Arial"/>
              <a:buChar char="￭"/>
            </a:pPr>
            <a:r>
              <a:rPr lang="en-US" kern="1200">
                <a:solidFill>
                  <a:srgbClr val="E7ECEF"/>
                </a:solidFill>
                <a:latin typeface="Montserrat"/>
                <a:ea typeface="Montserrat"/>
                <a:cs typeface="Montserrat"/>
                <a:sym typeface="Montserrat"/>
              </a:rPr>
              <a:t>Is it monitored?</a:t>
            </a:r>
            <a:br>
              <a:rPr lang="en-US" kern="1200">
                <a:solidFill>
                  <a:srgbClr val="E7ECEF"/>
                </a:solidFill>
                <a:latin typeface="Montserrat"/>
                <a:ea typeface="Montserrat"/>
                <a:cs typeface="Montserrat"/>
                <a:sym typeface="Montserrat"/>
              </a:rPr>
            </a:br>
            <a:endParaRPr lang="en-US" kern="1200">
              <a:solidFill>
                <a:srgbClr val="E7ECEF"/>
              </a:solidFill>
              <a:latin typeface="Montserrat"/>
              <a:ea typeface="Montserrat"/>
              <a:cs typeface="Montserrat"/>
              <a:sym typeface="Montserrat"/>
            </a:endParaRP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Consider key person risk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0" y="476250"/>
            <a:ext cx="9144000"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Mistake 6: Too Little, Too late</a:t>
            </a:r>
          </a:p>
        </p:txBody>
      </p:sp>
      <p:sp>
        <p:nvSpPr>
          <p:cNvPr id="3" name="Freeform 3"/>
          <p:cNvSpPr/>
          <p:nvPr/>
        </p:nvSpPr>
        <p:spPr>
          <a:xfrm>
            <a:off x="1828863" y="1187803"/>
            <a:ext cx="5486275" cy="3086030"/>
          </a:xfrm>
          <a:custGeom>
            <a:avLst/>
            <a:gdLst/>
            <a:ahLst/>
            <a:cxnLst/>
            <a:rect l="l" t="t" r="r" b="b"/>
            <a:pathLst>
              <a:path w="10972549" h="6172059">
                <a:moveTo>
                  <a:pt x="0" y="0"/>
                </a:moveTo>
                <a:lnTo>
                  <a:pt x="10972550" y="0"/>
                </a:lnTo>
                <a:lnTo>
                  <a:pt x="10972550" y="6172059"/>
                </a:lnTo>
                <a:lnTo>
                  <a:pt x="0" y="6172059"/>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Freeform 2"/>
          <p:cNvSpPr/>
          <p:nvPr/>
        </p:nvSpPr>
        <p:spPr>
          <a:xfrm>
            <a:off x="514350" y="1324814"/>
            <a:ext cx="3851542" cy="2493874"/>
          </a:xfrm>
          <a:custGeom>
            <a:avLst/>
            <a:gdLst/>
            <a:ahLst/>
            <a:cxnLst/>
            <a:rect l="l" t="t" r="r" b="b"/>
            <a:pathLst>
              <a:path w="7703084" h="4987747">
                <a:moveTo>
                  <a:pt x="0" y="0"/>
                </a:moveTo>
                <a:lnTo>
                  <a:pt x="7703084" y="0"/>
                </a:lnTo>
                <a:lnTo>
                  <a:pt x="7703084" y="4987746"/>
                </a:lnTo>
                <a:lnTo>
                  <a:pt x="0" y="4987746"/>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3" name="Freeform 3"/>
          <p:cNvSpPr/>
          <p:nvPr/>
        </p:nvSpPr>
        <p:spPr>
          <a:xfrm>
            <a:off x="4572000" y="1046942"/>
            <a:ext cx="4313731" cy="3049616"/>
          </a:xfrm>
          <a:custGeom>
            <a:avLst/>
            <a:gdLst/>
            <a:ahLst/>
            <a:cxnLst/>
            <a:rect l="l" t="t" r="r" b="b"/>
            <a:pathLst>
              <a:path w="8627462" h="6099232">
                <a:moveTo>
                  <a:pt x="0" y="0"/>
                </a:moveTo>
                <a:lnTo>
                  <a:pt x="8627462" y="0"/>
                </a:lnTo>
                <a:lnTo>
                  <a:pt x="8627462" y="6099232"/>
                </a:lnTo>
                <a:lnTo>
                  <a:pt x="0" y="6099232"/>
                </a:lnTo>
                <a:lnTo>
                  <a:pt x="0" y="0"/>
                </a:lnTo>
                <a:close/>
              </a:path>
            </a:pathLst>
          </a:custGeom>
          <a:blipFill>
            <a:blip r:embed="rId4"/>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4" name="TextBox 4"/>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Cost Curves</a:t>
            </a:r>
          </a:p>
        </p:txBody>
      </p:sp>
      <p:sp>
        <p:nvSpPr>
          <p:cNvPr id="5" name="TextBox 5"/>
          <p:cNvSpPr txBox="1"/>
          <p:nvPr/>
        </p:nvSpPr>
        <p:spPr>
          <a:xfrm>
            <a:off x="1405580" y="3943350"/>
            <a:ext cx="2290121" cy="81946"/>
          </a:xfrm>
          <a:prstGeom prst="rect">
            <a:avLst/>
          </a:prstGeom>
        </p:spPr>
        <p:txBody>
          <a:bodyPr wrap="square" lIns="0" tIns="0" rIns="0" bIns="0" rtlCol="0" anchor="t">
            <a:spAutoFit/>
          </a:bodyPr>
          <a:lstStyle/>
          <a:p>
            <a:pPr defTabSz="457200">
              <a:lnSpc>
                <a:spcPts val="700"/>
              </a:lnSpc>
              <a:buClrTx/>
            </a:pPr>
            <a:r>
              <a:rPr lang="en-US" sz="500" i="1" kern="1200">
                <a:solidFill>
                  <a:srgbClr val="EEECE1"/>
                </a:solidFill>
                <a:latin typeface="Montserrat Italics"/>
                <a:ea typeface="Montserrat Italics"/>
                <a:cs typeface="Montserrat Italics"/>
                <a:sym typeface="Montserrat Italics"/>
                <a:hlinkClick r:id="rId5" tooltip="https://www.long-intl.com/articles/cost-control-project-manager/">
                  <a:extLst>
                    <a:ext uri="{A12FA001-AC4F-418D-AE19-62706E023703}">
                      <ahyp:hlinkClr xmlns:ahyp="http://schemas.microsoft.com/office/drawing/2018/hyperlinkcolor" val="tx"/>
                    </a:ext>
                  </a:extLst>
                </a:hlinkClick>
              </a:rPr>
              <a:t>https://www.long-intl.com/articles/cost-control-project-manager/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0" y="476250"/>
            <a:ext cx="9144000" cy="384016"/>
          </a:xfrm>
          <a:prstGeom prst="rect">
            <a:avLst/>
          </a:prstGeom>
        </p:spPr>
        <p:txBody>
          <a:bodyPr wrap="square"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Increasing Capacity at a Gold Mine</a:t>
            </a:r>
          </a:p>
        </p:txBody>
      </p:sp>
      <p:sp>
        <p:nvSpPr>
          <p:cNvPr id="3" name="TextBox 3"/>
          <p:cNvSpPr txBox="1"/>
          <p:nvPr/>
        </p:nvSpPr>
        <p:spPr>
          <a:xfrm>
            <a:off x="1166317" y="1129786"/>
            <a:ext cx="6811366" cy="3075073"/>
          </a:xfrm>
          <a:prstGeom prst="rect">
            <a:avLst/>
          </a:prstGeom>
        </p:spPr>
        <p:txBody>
          <a:bodyPr lIns="0" tIns="0" rIns="0" bIns="0" rtlCol="0" anchor="t">
            <a:spAutoFit/>
          </a:bodyPr>
          <a:lstStyle/>
          <a:p>
            <a:pPr defTabSz="457200">
              <a:lnSpc>
                <a:spcPts val="2240"/>
              </a:lnSpc>
              <a:buClrTx/>
            </a:pPr>
            <a:r>
              <a:rPr lang="en-US" b="1" kern="1200">
                <a:solidFill>
                  <a:srgbClr val="E7ECEF"/>
                </a:solidFill>
                <a:latin typeface="Montserrat Bold"/>
                <a:ea typeface="Montserrat Bold"/>
                <a:cs typeface="Montserrat Bold"/>
                <a:sym typeface="Montserrat Bold"/>
              </a:rPr>
              <a:t>Situation</a:t>
            </a:r>
            <a:r>
              <a:rPr lang="en-US" kern="1200">
                <a:solidFill>
                  <a:srgbClr val="E7ECEF"/>
                </a:solidFill>
                <a:latin typeface="Montserrat"/>
                <a:ea typeface="Montserrat"/>
                <a:cs typeface="Montserrat"/>
                <a:sym typeface="Montserrat"/>
              </a:rPr>
              <a:t>: currently building a larger plant to replace the old, with a plan to significantly increase the workforce.</a:t>
            </a:r>
          </a:p>
          <a:p>
            <a:pPr defTabSz="457200">
              <a:lnSpc>
                <a:spcPts val="2240"/>
              </a:lnSpc>
              <a:buClrTx/>
            </a:pPr>
            <a:endParaRPr lang="en-US" kern="1200">
              <a:solidFill>
                <a:srgbClr val="E7ECEF"/>
              </a:solidFill>
              <a:latin typeface="Montserrat"/>
              <a:ea typeface="Montserrat"/>
              <a:cs typeface="Montserrat"/>
              <a:sym typeface="Montserrat"/>
            </a:endParaRPr>
          </a:p>
          <a:p>
            <a:pPr defTabSz="457200">
              <a:lnSpc>
                <a:spcPts val="2240"/>
              </a:lnSpc>
              <a:buClrTx/>
            </a:pPr>
            <a:r>
              <a:rPr lang="en-US" b="1" kern="1200">
                <a:solidFill>
                  <a:srgbClr val="E7ECEF"/>
                </a:solidFill>
                <a:latin typeface="Montserrat Bold"/>
                <a:ea typeface="Montserrat Bold"/>
                <a:cs typeface="Montserrat Bold"/>
                <a:sym typeface="Montserrat Bold"/>
              </a:rPr>
              <a:t>Outcomes</a:t>
            </a:r>
            <a:r>
              <a:rPr lang="en-US" kern="1200">
                <a:solidFill>
                  <a:srgbClr val="E7ECEF"/>
                </a:solidFill>
                <a:latin typeface="Montserrat"/>
                <a:ea typeface="Montserrat"/>
                <a:cs typeface="Montserrat"/>
                <a:sym typeface="Montserrat"/>
              </a:rPr>
              <a:t>: When the new, state of the art plant comes online...</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Will the current operators take their bad habits with them?</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Will the new hires pick up these bad habits?</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Will the plant ramp up in the expected time frame?</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Will production be predictable, reliable and consistent?</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Will the productivity paradox continue?</a:t>
            </a:r>
          </a:p>
          <a:p>
            <a:pPr defTabSz="457200">
              <a:lnSpc>
                <a:spcPts val="2240"/>
              </a:lnSpc>
              <a:buClrTx/>
            </a:pPr>
            <a:endParaRPr lang="en-US" kern="1200">
              <a:solidFill>
                <a:srgbClr val="E7ECEF"/>
              </a:solidFill>
              <a:latin typeface="Montserrat"/>
              <a:ea typeface="Montserrat"/>
              <a:cs typeface="Montserrat"/>
              <a:sym typeface="Montserrat"/>
            </a:endParaRPr>
          </a:p>
          <a:p>
            <a:pPr defTabSz="457200">
              <a:lnSpc>
                <a:spcPts val="2240"/>
              </a:lnSpc>
              <a:buClrTx/>
            </a:pPr>
            <a:r>
              <a:rPr lang="en-US" kern="1200">
                <a:solidFill>
                  <a:srgbClr val="E7ECEF"/>
                </a:solidFill>
                <a:latin typeface="Montserrat"/>
                <a:ea typeface="Montserrat"/>
                <a:cs typeface="Montserrat"/>
                <a:sym typeface="Montserrat"/>
              </a:rPr>
              <a:t>With the benefit of hindsight, how would you have approached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The Three Frameworks</a:t>
            </a:r>
          </a:p>
        </p:txBody>
      </p:sp>
      <p:grpSp>
        <p:nvGrpSpPr>
          <p:cNvPr id="3" name="Group 3"/>
          <p:cNvGrpSpPr/>
          <p:nvPr/>
        </p:nvGrpSpPr>
        <p:grpSpPr>
          <a:xfrm>
            <a:off x="220076" y="1207704"/>
            <a:ext cx="2461558" cy="2846759"/>
            <a:chOff x="0" y="0"/>
            <a:chExt cx="6564153" cy="7591356"/>
          </a:xfrm>
        </p:grpSpPr>
        <p:sp>
          <p:nvSpPr>
            <p:cNvPr id="4" name="Freeform 4"/>
            <p:cNvSpPr/>
            <p:nvPr/>
          </p:nvSpPr>
          <p:spPr>
            <a:xfrm>
              <a:off x="0" y="0"/>
              <a:ext cx="6564153" cy="6564153"/>
            </a:xfrm>
            <a:custGeom>
              <a:avLst/>
              <a:gdLst/>
              <a:ahLst/>
              <a:cxnLst/>
              <a:rect l="l" t="t" r="r" b="b"/>
              <a:pathLst>
                <a:path w="6564153" h="6564153">
                  <a:moveTo>
                    <a:pt x="0" y="0"/>
                  </a:moveTo>
                  <a:lnTo>
                    <a:pt x="6564153" y="0"/>
                  </a:lnTo>
                  <a:lnTo>
                    <a:pt x="6564153" y="6564153"/>
                  </a:lnTo>
                  <a:lnTo>
                    <a:pt x="0" y="6564153"/>
                  </a:lnTo>
                  <a:lnTo>
                    <a:pt x="0" y="0"/>
                  </a:lnTo>
                  <a:close/>
                </a:path>
              </a:pathLst>
            </a:custGeom>
            <a:blipFill>
              <a:blip r:embed="rId3"/>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5" name="TextBox 5"/>
            <p:cNvSpPr txBox="1"/>
            <p:nvPr/>
          </p:nvSpPr>
          <p:spPr>
            <a:xfrm>
              <a:off x="749520" y="7061807"/>
              <a:ext cx="5065116" cy="529549"/>
            </a:xfrm>
            <a:prstGeom prst="rect">
              <a:avLst/>
            </a:prstGeom>
          </p:spPr>
          <p:txBody>
            <a:bodyPr lIns="0" tIns="0" rIns="0" bIns="0" rtlCol="0" anchor="t">
              <a:spAutoFit/>
            </a:bodyPr>
            <a:lstStyle/>
            <a:p>
              <a:pPr algn="ctr" defTabSz="457200">
                <a:lnSpc>
                  <a:spcPts val="1680"/>
                </a:lnSpc>
                <a:buClrTx/>
              </a:pPr>
              <a:r>
                <a:rPr lang="en-US" sz="1200" b="1" kern="1200">
                  <a:solidFill>
                    <a:srgbClr val="E7ECEF"/>
                  </a:solidFill>
                  <a:latin typeface="Montserrat Semi-Bold"/>
                  <a:ea typeface="Montserrat Semi-Bold"/>
                  <a:cs typeface="Montserrat Semi-Bold"/>
                  <a:sym typeface="Montserrat Semi-Bold"/>
                </a:rPr>
                <a:t>Performance Quadrants</a:t>
              </a:r>
            </a:p>
          </p:txBody>
        </p:sp>
      </p:grpSp>
      <p:grpSp>
        <p:nvGrpSpPr>
          <p:cNvPr id="6" name="Group 6"/>
          <p:cNvGrpSpPr/>
          <p:nvPr/>
        </p:nvGrpSpPr>
        <p:grpSpPr>
          <a:xfrm>
            <a:off x="2775645" y="1173268"/>
            <a:ext cx="3592711" cy="2881195"/>
            <a:chOff x="0" y="0"/>
            <a:chExt cx="9580562" cy="7683186"/>
          </a:xfrm>
        </p:grpSpPr>
        <p:sp>
          <p:nvSpPr>
            <p:cNvPr id="7" name="Freeform 7"/>
            <p:cNvSpPr/>
            <p:nvPr/>
          </p:nvSpPr>
          <p:spPr>
            <a:xfrm>
              <a:off x="0" y="0"/>
              <a:ext cx="9580562" cy="6773031"/>
            </a:xfrm>
            <a:custGeom>
              <a:avLst/>
              <a:gdLst/>
              <a:ahLst/>
              <a:cxnLst/>
              <a:rect l="l" t="t" r="r" b="b"/>
              <a:pathLst>
                <a:path w="9580562" h="6773031">
                  <a:moveTo>
                    <a:pt x="0" y="0"/>
                  </a:moveTo>
                  <a:lnTo>
                    <a:pt x="9580562" y="0"/>
                  </a:lnTo>
                  <a:lnTo>
                    <a:pt x="9580562" y="6773031"/>
                  </a:lnTo>
                  <a:lnTo>
                    <a:pt x="0" y="6773031"/>
                  </a:lnTo>
                  <a:lnTo>
                    <a:pt x="0" y="0"/>
                  </a:lnTo>
                  <a:close/>
                </a:path>
              </a:pathLst>
            </a:custGeom>
            <a:blipFill>
              <a:blip r:embed="rId4"/>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8" name="TextBox 8"/>
            <p:cNvSpPr txBox="1"/>
            <p:nvPr/>
          </p:nvSpPr>
          <p:spPr>
            <a:xfrm>
              <a:off x="3073400" y="7153637"/>
              <a:ext cx="3433762" cy="529549"/>
            </a:xfrm>
            <a:prstGeom prst="rect">
              <a:avLst/>
            </a:prstGeom>
          </p:spPr>
          <p:txBody>
            <a:bodyPr lIns="0" tIns="0" rIns="0" bIns="0" rtlCol="0" anchor="t">
              <a:spAutoFit/>
            </a:bodyPr>
            <a:lstStyle/>
            <a:p>
              <a:pPr algn="ctr" defTabSz="457200">
                <a:lnSpc>
                  <a:spcPts val="1680"/>
                </a:lnSpc>
                <a:buClrTx/>
              </a:pPr>
              <a:r>
                <a:rPr lang="en-US" sz="1200" b="1" kern="1200">
                  <a:solidFill>
                    <a:srgbClr val="E7ECEF"/>
                  </a:solidFill>
                  <a:latin typeface="Montserrat Semi-Bold"/>
                  <a:ea typeface="Montserrat Semi-Bold"/>
                  <a:cs typeface="Montserrat Semi-Bold"/>
                  <a:sym typeface="Montserrat Semi-Bold"/>
                </a:rPr>
                <a:t>Capability Curve</a:t>
              </a:r>
            </a:p>
          </p:txBody>
        </p:sp>
      </p:grpSp>
      <p:grpSp>
        <p:nvGrpSpPr>
          <p:cNvPr id="9" name="Group 9"/>
          <p:cNvGrpSpPr/>
          <p:nvPr/>
        </p:nvGrpSpPr>
        <p:grpSpPr>
          <a:xfrm>
            <a:off x="6368356" y="1207704"/>
            <a:ext cx="2584531" cy="3049527"/>
            <a:chOff x="0" y="0"/>
            <a:chExt cx="6892083" cy="8132071"/>
          </a:xfrm>
        </p:grpSpPr>
        <p:sp>
          <p:nvSpPr>
            <p:cNvPr id="10" name="Freeform 10"/>
            <p:cNvSpPr/>
            <p:nvPr/>
          </p:nvSpPr>
          <p:spPr>
            <a:xfrm>
              <a:off x="0" y="0"/>
              <a:ext cx="6892083" cy="6564153"/>
            </a:xfrm>
            <a:custGeom>
              <a:avLst/>
              <a:gdLst/>
              <a:ahLst/>
              <a:cxnLst/>
              <a:rect l="l" t="t" r="r" b="b"/>
              <a:pathLst>
                <a:path w="6892083" h="6564153">
                  <a:moveTo>
                    <a:pt x="0" y="0"/>
                  </a:moveTo>
                  <a:lnTo>
                    <a:pt x="6892083" y="0"/>
                  </a:lnTo>
                  <a:lnTo>
                    <a:pt x="6892083" y="6564153"/>
                  </a:lnTo>
                  <a:lnTo>
                    <a:pt x="0" y="6564153"/>
                  </a:lnTo>
                  <a:lnTo>
                    <a:pt x="0" y="0"/>
                  </a:lnTo>
                  <a:close/>
                </a:path>
              </a:pathLst>
            </a:custGeom>
            <a:blipFill>
              <a:blip r:embed="rId5"/>
              <a:stretch>
                <a:fillRect/>
              </a:stretch>
            </a:blipFill>
          </p:spPr>
          <p:txBody>
            <a:bodyPr/>
            <a:lstStyle/>
            <a:p>
              <a:pPr defTabSz="457200">
                <a:buClrTx/>
              </a:pPr>
              <a:endParaRPr lang="en-AU" sz="900" kern="1200">
                <a:solidFill>
                  <a:prstClr val="black"/>
                </a:solidFill>
                <a:latin typeface="Calibri"/>
                <a:ea typeface="+mn-ea"/>
                <a:cs typeface="+mn-cs"/>
              </a:endParaRPr>
            </a:p>
          </p:txBody>
        </p:sp>
        <p:sp>
          <p:nvSpPr>
            <p:cNvPr id="11" name="TextBox 11"/>
            <p:cNvSpPr txBox="1"/>
            <p:nvPr/>
          </p:nvSpPr>
          <p:spPr>
            <a:xfrm>
              <a:off x="782811" y="7021167"/>
              <a:ext cx="5326459" cy="1110904"/>
            </a:xfrm>
            <a:prstGeom prst="rect">
              <a:avLst/>
            </a:prstGeom>
          </p:spPr>
          <p:txBody>
            <a:bodyPr lIns="0" tIns="0" rIns="0" bIns="0" rtlCol="0" anchor="t">
              <a:spAutoFit/>
            </a:bodyPr>
            <a:lstStyle/>
            <a:p>
              <a:pPr algn="ctr" defTabSz="457200">
                <a:lnSpc>
                  <a:spcPts val="1680"/>
                </a:lnSpc>
                <a:buClrTx/>
              </a:pPr>
              <a:r>
                <a:rPr lang="en-US" sz="1200" b="1" kern="1200">
                  <a:solidFill>
                    <a:srgbClr val="E7ECEF"/>
                  </a:solidFill>
                  <a:latin typeface="Montserrat Semi-Bold"/>
                  <a:ea typeface="Montserrat Semi-Bold"/>
                  <a:cs typeface="Montserrat Semi-Bold"/>
                  <a:sym typeface="Montserrat Semi-Bold"/>
                </a:rPr>
                <a:t>Operational Performance</a:t>
              </a:r>
            </a:p>
            <a:p>
              <a:pPr algn="ctr" defTabSz="457200">
                <a:lnSpc>
                  <a:spcPts val="1680"/>
                </a:lnSpc>
                <a:buClrTx/>
              </a:pPr>
              <a:r>
                <a:rPr lang="en-US" sz="1200" b="1" kern="1200">
                  <a:solidFill>
                    <a:srgbClr val="E7ECEF"/>
                  </a:solidFill>
                  <a:latin typeface="Montserrat Semi-Bold"/>
                  <a:ea typeface="Montserrat Semi-Bold"/>
                  <a:cs typeface="Montserrat Semi-Bold"/>
                  <a:sym typeface="Montserrat Semi-Bold"/>
                </a:rPr>
                <a:t>Framework</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2036046" y="476250"/>
            <a:ext cx="5071908" cy="384016"/>
          </a:xfrm>
          <a:prstGeom prst="rect">
            <a:avLst/>
          </a:prstGeom>
        </p:spPr>
        <p:txBody>
          <a:bodyPr lIns="0" tIns="0" rIns="0" bIns="0" rtlCol="0" anchor="t">
            <a:spAutoFit/>
          </a:bodyPr>
          <a:lstStyle/>
          <a:p>
            <a:pPr algn="ctr" defTabSz="457200">
              <a:lnSpc>
                <a:spcPts val="2940"/>
              </a:lnSpc>
              <a:buClrTx/>
            </a:pPr>
            <a:r>
              <a:rPr lang="en-US" sz="3600" b="1" kern="1200">
                <a:solidFill>
                  <a:srgbClr val="F86624"/>
                </a:solidFill>
                <a:latin typeface="Montserrat Semi-Bold"/>
                <a:ea typeface="Montserrat Semi-Bold"/>
                <a:cs typeface="Montserrat Semi-Bold"/>
                <a:sym typeface="Montserrat Semi-Bold"/>
              </a:rPr>
              <a:t>Key Takeaways</a:t>
            </a:r>
          </a:p>
        </p:txBody>
      </p:sp>
      <p:sp>
        <p:nvSpPr>
          <p:cNvPr id="3" name="TextBox 3"/>
          <p:cNvSpPr txBox="1"/>
          <p:nvPr/>
        </p:nvSpPr>
        <p:spPr>
          <a:xfrm>
            <a:off x="741888" y="1295241"/>
            <a:ext cx="7660225" cy="2510816"/>
          </a:xfrm>
          <a:prstGeom prst="rect">
            <a:avLst/>
          </a:prstGeom>
        </p:spPr>
        <p:txBody>
          <a:bodyPr lIns="0" tIns="0" rIns="0" bIns="0" rtlCol="0" anchor="t">
            <a:spAutoFit/>
          </a:bodyPr>
          <a:lstStyle/>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The current approach is failing miners, investors and technology companies alike</a:t>
            </a:r>
          </a:p>
          <a:p>
            <a:pPr marL="302259" lvl="1" indent="-151130" defTabSz="457200">
              <a:lnSpc>
                <a:spcPts val="2240"/>
              </a:lnSpc>
              <a:buClrTx/>
              <a:buFont typeface="Arial"/>
              <a:buChar char="•"/>
            </a:pPr>
            <a:r>
              <a:rPr lang="en-US" kern="1200">
                <a:solidFill>
                  <a:srgbClr val="E7ECEF"/>
                </a:solidFill>
                <a:latin typeface="Montserrat"/>
                <a:ea typeface="Montserrat"/>
                <a:cs typeface="Montserrat"/>
                <a:sym typeface="Montserrat"/>
              </a:rPr>
              <a:t>We need to find a way to balance:</a:t>
            </a:r>
          </a:p>
          <a:p>
            <a:pPr marL="604518" lvl="2" indent="-201506" defTabSz="457200">
              <a:lnSpc>
                <a:spcPts val="2240"/>
              </a:lnSpc>
              <a:buClrTx/>
              <a:buFont typeface="Arial"/>
              <a:buChar char="⚬"/>
            </a:pPr>
            <a:r>
              <a:rPr lang="en-US" kern="1200">
                <a:solidFill>
                  <a:srgbClr val="E7ECEF"/>
                </a:solidFill>
                <a:latin typeface="Montserrat"/>
                <a:ea typeface="Montserrat"/>
                <a:cs typeface="Montserrat"/>
                <a:sym typeface="Montserrat"/>
              </a:rPr>
              <a:t>Demand/supply</a:t>
            </a:r>
          </a:p>
          <a:p>
            <a:pPr marL="604518" lvl="2" indent="-201506" defTabSz="457200">
              <a:lnSpc>
                <a:spcPts val="2240"/>
              </a:lnSpc>
              <a:buClrTx/>
              <a:buFont typeface="Arial"/>
              <a:buChar char="⚬"/>
            </a:pPr>
            <a:r>
              <a:rPr lang="en-US" kern="1200">
                <a:solidFill>
                  <a:srgbClr val="E7ECEF"/>
                </a:solidFill>
                <a:latin typeface="Montserrat"/>
                <a:ea typeface="Montserrat"/>
                <a:cs typeface="Montserrat"/>
                <a:sym typeface="Montserrat"/>
              </a:rPr>
              <a:t>Resilience/innovation</a:t>
            </a:r>
          </a:p>
          <a:p>
            <a:pPr defTabSz="457200">
              <a:lnSpc>
                <a:spcPts val="2240"/>
              </a:lnSpc>
              <a:buClrTx/>
            </a:pPr>
            <a:endParaRPr lang="en-US" kern="1200">
              <a:solidFill>
                <a:srgbClr val="E7ECEF"/>
              </a:solidFill>
              <a:latin typeface="Montserrat"/>
              <a:ea typeface="Montserrat"/>
              <a:cs typeface="Montserrat"/>
              <a:sym typeface="Montserrat"/>
            </a:endParaRPr>
          </a:p>
          <a:p>
            <a:pPr algn="ctr" defTabSz="457200">
              <a:lnSpc>
                <a:spcPts val="2240"/>
              </a:lnSpc>
              <a:buClrTx/>
            </a:pPr>
            <a:r>
              <a:rPr lang="en-US" kern="1200">
                <a:solidFill>
                  <a:srgbClr val="E7ECEF"/>
                </a:solidFill>
                <a:latin typeface="Montserrat"/>
                <a:ea typeface="Montserrat"/>
                <a:cs typeface="Montserrat"/>
                <a:sym typeface="Montserrat"/>
              </a:rPr>
              <a:t>By </a:t>
            </a:r>
            <a:r>
              <a:rPr lang="en-US" b="1" kern="1200">
                <a:solidFill>
                  <a:srgbClr val="9CCD00"/>
                </a:solidFill>
                <a:latin typeface="Montserrat Bold"/>
                <a:ea typeface="Montserrat Bold"/>
                <a:cs typeface="Montserrat Bold"/>
                <a:sym typeface="Montserrat Bold"/>
              </a:rPr>
              <a:t>focusing on capability</a:t>
            </a:r>
            <a:r>
              <a:rPr lang="en-US" kern="1200">
                <a:solidFill>
                  <a:srgbClr val="E7ECEF"/>
                </a:solidFill>
                <a:latin typeface="Montserrat"/>
                <a:ea typeface="Montserrat"/>
                <a:cs typeface="Montserrat"/>
                <a:sym typeface="Montserrat"/>
              </a:rPr>
              <a:t>, you ensure that operations have the skill</a:t>
            </a:r>
          </a:p>
          <a:p>
            <a:pPr algn="ctr" defTabSz="457200">
              <a:lnSpc>
                <a:spcPts val="2240"/>
              </a:lnSpc>
              <a:buClrTx/>
            </a:pPr>
            <a:r>
              <a:rPr lang="en-US" kern="1200">
                <a:solidFill>
                  <a:srgbClr val="E7ECEF"/>
                </a:solidFill>
                <a:latin typeface="Montserrat"/>
                <a:ea typeface="Montserrat"/>
                <a:cs typeface="Montserrat"/>
                <a:sym typeface="Montserrat"/>
              </a:rPr>
              <a:t>to achieve their strategic ambition without undue cost or delay</a:t>
            </a:r>
          </a:p>
          <a:p>
            <a:pPr algn="ctr" defTabSz="457200">
              <a:lnSpc>
                <a:spcPts val="2240"/>
              </a:lnSpc>
              <a:buClrTx/>
            </a:pPr>
            <a:endParaRPr lang="en-US" kern="1200">
              <a:solidFill>
                <a:srgbClr val="E7ECEF"/>
              </a:solidFill>
              <a:latin typeface="Montserrat"/>
              <a:ea typeface="Montserrat"/>
              <a:cs typeface="Montserrat"/>
              <a:sym typeface="Montserrat"/>
            </a:endParaRPr>
          </a:p>
          <a:p>
            <a:pPr algn="ctr" defTabSz="457200">
              <a:lnSpc>
                <a:spcPts val="2240"/>
              </a:lnSpc>
              <a:buClrTx/>
            </a:pPr>
            <a:r>
              <a:rPr lang="en-US" kern="1200">
                <a:solidFill>
                  <a:srgbClr val="E7ECEF"/>
                </a:solidFill>
                <a:latin typeface="Montserrat"/>
                <a:ea typeface="Montserrat"/>
                <a:cs typeface="Montserrat"/>
                <a:sym typeface="Montserrat"/>
              </a:rPr>
              <a:t>Ultimately, how can you give yourself the best chance of success?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p:cNvGrpSpPr/>
        <p:nvPr/>
      </p:nvGrpSpPr>
      <p:grpSpPr>
        <a:xfrm>
          <a:off x="0" y="0"/>
          <a:ext cx="0" cy="0"/>
          <a:chOff x="0" y="0"/>
          <a:chExt cx="0" cy="0"/>
        </a:xfrm>
      </p:grpSpPr>
      <p:sp>
        <p:nvSpPr>
          <p:cNvPr id="2" name="TextBox 2"/>
          <p:cNvSpPr txBox="1"/>
          <p:nvPr/>
        </p:nvSpPr>
        <p:spPr>
          <a:xfrm>
            <a:off x="638299" y="1193885"/>
            <a:ext cx="7641771" cy="877933"/>
          </a:xfrm>
          <a:prstGeom prst="rect">
            <a:avLst/>
          </a:prstGeom>
        </p:spPr>
        <p:txBody>
          <a:bodyPr wrap="square" lIns="0" tIns="0" rIns="0" bIns="0" rtlCol="0" anchor="t">
            <a:spAutoFit/>
          </a:bodyPr>
          <a:lstStyle/>
          <a:p>
            <a:pPr algn="ctr" defTabSz="457200">
              <a:lnSpc>
                <a:spcPct val="125000"/>
              </a:lnSpc>
              <a:buClrTx/>
            </a:pPr>
            <a:r>
              <a:rPr lang="en-US" sz="2400" b="1" kern="1200">
                <a:solidFill>
                  <a:srgbClr val="E7ECEF"/>
                </a:solidFill>
                <a:latin typeface="Montserrat Semi-Bold"/>
                <a:ea typeface="Montserrat Semi-Bold"/>
                <a:cs typeface="Montserrat Semi-Bold"/>
                <a:sym typeface="Montserrat Semi-Bold"/>
              </a:rPr>
              <a:t>When facing </a:t>
            </a:r>
            <a:r>
              <a:rPr lang="en-US" sz="2400" b="1" kern="1200">
                <a:solidFill>
                  <a:srgbClr val="F86624"/>
                </a:solidFill>
                <a:latin typeface="Montserrat Semi-Bold"/>
                <a:ea typeface="Montserrat Semi-Bold"/>
                <a:cs typeface="Montserrat Semi-Bold"/>
                <a:sym typeface="Montserrat Semi-Bold"/>
              </a:rPr>
              <a:t>COMPLEX DECISIONS</a:t>
            </a:r>
            <a:r>
              <a:rPr lang="en-US" sz="2400" b="1" kern="1200">
                <a:solidFill>
                  <a:srgbClr val="E7ECEF"/>
                </a:solidFill>
                <a:latin typeface="Montserrat Semi-Bold"/>
                <a:ea typeface="Montserrat Semi-Bold"/>
                <a:cs typeface="Montserrat Semi-Bold"/>
                <a:sym typeface="Montserrat Semi-Bold"/>
              </a:rPr>
              <a:t>, always</a:t>
            </a:r>
          </a:p>
          <a:p>
            <a:pPr algn="ctr" defTabSz="457200">
              <a:lnSpc>
                <a:spcPct val="125000"/>
              </a:lnSpc>
              <a:buClrTx/>
            </a:pPr>
            <a:r>
              <a:rPr lang="en-US" sz="2400" b="1" kern="1200">
                <a:solidFill>
                  <a:srgbClr val="E7ECEF"/>
                </a:solidFill>
                <a:latin typeface="Montserrat Semi-Bold"/>
                <a:ea typeface="Montserrat Semi-Bold"/>
                <a:cs typeface="Montserrat Semi-Bold"/>
                <a:sym typeface="Montserrat Semi-Bold"/>
              </a:rPr>
              <a:t>go back to </a:t>
            </a:r>
            <a:r>
              <a:rPr lang="en-US" sz="2400" b="1" kern="1200">
                <a:solidFill>
                  <a:srgbClr val="9CCD00"/>
                </a:solidFill>
                <a:latin typeface="Montserrat Semi-Bold"/>
                <a:ea typeface="Montserrat Semi-Bold"/>
                <a:cs typeface="Montserrat Semi-Bold"/>
                <a:sym typeface="Montserrat Semi-Bold"/>
              </a:rPr>
              <a:t>FIRST PRINCIPLES</a:t>
            </a:r>
            <a:r>
              <a:rPr lang="en-US" sz="2400" b="1" kern="1200">
                <a:solidFill>
                  <a:srgbClr val="E7ECEF"/>
                </a:solidFill>
                <a:latin typeface="Montserrat Semi-Bold"/>
                <a:ea typeface="Montserrat Semi-Bold"/>
                <a:cs typeface="Montserrat Semi-Bold"/>
                <a:sym typeface="Montserrat Semi-Bold"/>
              </a:rPr>
              <a:t> thinking.</a:t>
            </a:r>
          </a:p>
        </p:txBody>
      </p:sp>
      <p:sp>
        <p:nvSpPr>
          <p:cNvPr id="3" name="TextBox 3"/>
          <p:cNvSpPr txBox="1"/>
          <p:nvPr/>
        </p:nvSpPr>
        <p:spPr>
          <a:xfrm>
            <a:off x="189542" y="4625542"/>
            <a:ext cx="2878368" cy="176395"/>
          </a:xfrm>
          <a:prstGeom prst="rect">
            <a:avLst/>
          </a:prstGeom>
        </p:spPr>
        <p:txBody>
          <a:bodyPr lIns="0" tIns="0" rIns="0" bIns="0" rtlCol="0" anchor="t">
            <a:spAutoFit/>
          </a:bodyPr>
          <a:lstStyle/>
          <a:p>
            <a:pPr algn="ctr" defTabSz="457200">
              <a:lnSpc>
                <a:spcPts val="1540"/>
              </a:lnSpc>
              <a:buClrTx/>
            </a:pPr>
            <a:r>
              <a:rPr lang="en-US" sz="1100" b="1" kern="1200">
                <a:solidFill>
                  <a:schemeClr val="bg1"/>
                </a:solidFill>
                <a:latin typeface="Montserrat Bold"/>
                <a:ea typeface="Montserrat Bold"/>
                <a:cs typeface="Montserrat Bold"/>
                <a:sym typeface="Montserrat Bold"/>
              </a:rPr>
              <a:t>www.firstprinciplesconsulting.com</a:t>
            </a:r>
          </a:p>
        </p:txBody>
      </p:sp>
      <p:sp>
        <p:nvSpPr>
          <p:cNvPr id="4" name="TextBox 4"/>
          <p:cNvSpPr txBox="1"/>
          <p:nvPr/>
        </p:nvSpPr>
        <p:spPr>
          <a:xfrm>
            <a:off x="189542" y="4409692"/>
            <a:ext cx="2878368" cy="176395"/>
          </a:xfrm>
          <a:prstGeom prst="rect">
            <a:avLst/>
          </a:prstGeom>
        </p:spPr>
        <p:txBody>
          <a:bodyPr lIns="0" tIns="0" rIns="0" bIns="0" rtlCol="0" anchor="t">
            <a:spAutoFit/>
          </a:bodyPr>
          <a:lstStyle/>
          <a:p>
            <a:pPr algn="ctr" defTabSz="457200">
              <a:lnSpc>
                <a:spcPts val="1540"/>
              </a:lnSpc>
              <a:buClrTx/>
            </a:pPr>
            <a:r>
              <a:rPr lang="en-US" sz="1100" b="1" kern="1200">
                <a:solidFill>
                  <a:schemeClr val="bg1"/>
                </a:solidFill>
                <a:latin typeface="Montserrat Bold"/>
                <a:ea typeface="Montserrat Bold"/>
                <a:cs typeface="Montserrat Bold"/>
                <a:sym typeface="Montserrat Bold"/>
              </a:rPr>
              <a:t>info@firstprinciplesconsulting.com</a:t>
            </a:r>
          </a:p>
        </p:txBody>
      </p:sp>
      <p:sp>
        <p:nvSpPr>
          <p:cNvPr id="5" name="Freeform 5"/>
          <p:cNvSpPr/>
          <p:nvPr/>
        </p:nvSpPr>
        <p:spPr>
          <a:xfrm>
            <a:off x="485321" y="3813735"/>
            <a:ext cx="3037174" cy="466200"/>
          </a:xfrm>
          <a:custGeom>
            <a:avLst/>
            <a:gdLst/>
            <a:ahLst/>
            <a:cxnLst/>
            <a:rect l="l" t="t" r="r" b="b"/>
            <a:pathLst>
              <a:path w="6074347" h="932400">
                <a:moveTo>
                  <a:pt x="0" y="0"/>
                </a:moveTo>
                <a:lnTo>
                  <a:pt x="6074347" y="0"/>
                </a:lnTo>
                <a:lnTo>
                  <a:pt x="6074347" y="932400"/>
                </a:lnTo>
                <a:lnTo>
                  <a:pt x="0" y="932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457200">
              <a:buClrTx/>
            </a:pPr>
            <a:endParaRPr lang="en-AU" sz="900" kern="1200">
              <a:solidFill>
                <a:prstClr val="black"/>
              </a:solidFill>
              <a:latin typeface="Calibri"/>
              <a:ea typeface="+mn-ea"/>
              <a:cs typeface="+mn-cs"/>
            </a:endParaRPr>
          </a:p>
        </p:txBody>
      </p:sp>
      <p:pic>
        <p:nvPicPr>
          <p:cNvPr id="7" name="Picture 6" descr="A qr code with circles and circles on a black background&#10;&#10;AI-generated content may be incorrect.">
            <a:extLst>
              <a:ext uri="{FF2B5EF4-FFF2-40B4-BE49-F238E27FC236}">
                <a16:creationId xmlns:a16="http://schemas.microsoft.com/office/drawing/2014/main" id="{23D13738-ED01-035D-797D-1CAC9D63AA84}"/>
              </a:ext>
            </a:extLst>
          </p:cNvPr>
          <p:cNvPicPr>
            <a:picLocks noChangeAspect="1"/>
          </p:cNvPicPr>
          <p:nvPr/>
        </p:nvPicPr>
        <p:blipFill>
          <a:blip r:embed="rId5"/>
          <a:stretch>
            <a:fillRect/>
          </a:stretch>
        </p:blipFill>
        <p:spPr>
          <a:xfrm>
            <a:off x="4684155" y="3687043"/>
            <a:ext cx="1242152" cy="1242152"/>
          </a:xfrm>
          <a:prstGeom prst="rect">
            <a:avLst/>
          </a:prstGeom>
        </p:spPr>
      </p:pic>
      <p:sp>
        <p:nvSpPr>
          <p:cNvPr id="8" name="TextBox 7">
            <a:extLst>
              <a:ext uri="{FF2B5EF4-FFF2-40B4-BE49-F238E27FC236}">
                <a16:creationId xmlns:a16="http://schemas.microsoft.com/office/drawing/2014/main" id="{C35A63B9-F8BA-5700-541B-384C2784CCFD}"/>
              </a:ext>
            </a:extLst>
          </p:cNvPr>
          <p:cNvSpPr txBox="1"/>
          <p:nvPr/>
        </p:nvSpPr>
        <p:spPr>
          <a:xfrm>
            <a:off x="4459185" y="3510648"/>
            <a:ext cx="1152023" cy="176395"/>
          </a:xfrm>
          <a:prstGeom prst="rect">
            <a:avLst/>
          </a:prstGeom>
        </p:spPr>
        <p:txBody>
          <a:bodyPr wrap="square" lIns="0" tIns="0" rIns="0" bIns="0" rtlCol="0" anchor="t">
            <a:spAutoFit/>
          </a:bodyPr>
          <a:lstStyle/>
          <a:p>
            <a:pPr algn="ctr" defTabSz="457200">
              <a:lnSpc>
                <a:spcPts val="1540"/>
              </a:lnSpc>
              <a:buClrTx/>
            </a:pPr>
            <a:r>
              <a:rPr lang="en-US" sz="1100" b="1" kern="1200">
                <a:solidFill>
                  <a:schemeClr val="bg1"/>
                </a:solidFill>
                <a:latin typeface="Montserrat Bold"/>
                <a:ea typeface="Montserrat Bold"/>
                <a:cs typeface="Montserrat Bold"/>
                <a:sym typeface="Montserrat Bold"/>
              </a:rPr>
              <a:t>website</a:t>
            </a:r>
          </a:p>
        </p:txBody>
      </p:sp>
      <p:pic>
        <p:nvPicPr>
          <p:cNvPr id="10" name="Picture 9" descr="A qr code with circles and circles on a black background&#10;&#10;AI-generated content may be incorrect.">
            <a:extLst>
              <a:ext uri="{FF2B5EF4-FFF2-40B4-BE49-F238E27FC236}">
                <a16:creationId xmlns:a16="http://schemas.microsoft.com/office/drawing/2014/main" id="{6BA32307-E90F-7E3C-6571-C4F24EDCED6E}"/>
              </a:ext>
            </a:extLst>
          </p:cNvPr>
          <p:cNvPicPr>
            <a:picLocks noChangeAspect="1"/>
          </p:cNvPicPr>
          <p:nvPr/>
        </p:nvPicPr>
        <p:blipFill>
          <a:blip r:embed="rId6"/>
          <a:stretch>
            <a:fillRect/>
          </a:stretch>
        </p:blipFill>
        <p:spPr>
          <a:xfrm>
            <a:off x="7320643" y="3687043"/>
            <a:ext cx="1338036" cy="1338036"/>
          </a:xfrm>
          <a:prstGeom prst="rect">
            <a:avLst/>
          </a:prstGeom>
        </p:spPr>
      </p:pic>
      <p:sp>
        <p:nvSpPr>
          <p:cNvPr id="11" name="TextBox 10">
            <a:extLst>
              <a:ext uri="{FF2B5EF4-FFF2-40B4-BE49-F238E27FC236}">
                <a16:creationId xmlns:a16="http://schemas.microsoft.com/office/drawing/2014/main" id="{9F9563DF-5E11-27F3-4472-703520B4E34E}"/>
              </a:ext>
            </a:extLst>
          </p:cNvPr>
          <p:cNvSpPr txBox="1"/>
          <p:nvPr/>
        </p:nvSpPr>
        <p:spPr>
          <a:xfrm>
            <a:off x="7413649" y="3510648"/>
            <a:ext cx="1152023" cy="176395"/>
          </a:xfrm>
          <a:prstGeom prst="rect">
            <a:avLst/>
          </a:prstGeom>
        </p:spPr>
        <p:txBody>
          <a:bodyPr wrap="square" lIns="0" tIns="0" rIns="0" bIns="0" rtlCol="0" anchor="t">
            <a:spAutoFit/>
          </a:bodyPr>
          <a:lstStyle/>
          <a:p>
            <a:pPr algn="ctr" defTabSz="457200">
              <a:lnSpc>
                <a:spcPts val="1540"/>
              </a:lnSpc>
              <a:buClrTx/>
            </a:pPr>
            <a:r>
              <a:rPr lang="en-US" sz="1100" b="1" kern="1200">
                <a:solidFill>
                  <a:schemeClr val="bg1"/>
                </a:solidFill>
                <a:latin typeface="Montserrat Bold"/>
                <a:ea typeface="Montserrat Bold"/>
                <a:cs typeface="Montserrat Bold"/>
                <a:sym typeface="Montserrat Bold"/>
              </a:rPr>
              <a:t>Alex LinkedIn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61441"/>
        </a:solidFill>
        <a:effectLst/>
      </p:bgPr>
    </p:bg>
    <p:spTree>
      <p:nvGrpSpPr>
        <p:cNvPr id="1" name="">
          <a:extLst>
            <a:ext uri="{FF2B5EF4-FFF2-40B4-BE49-F238E27FC236}">
              <a16:creationId xmlns:a16="http://schemas.microsoft.com/office/drawing/2014/main" id="{B7AA6CB8-E2D4-846B-967F-08143295F934}"/>
            </a:ext>
          </a:extLst>
        </p:cNvPr>
        <p:cNvGrpSpPr/>
        <p:nvPr/>
      </p:nvGrpSpPr>
      <p:grpSpPr>
        <a:xfrm>
          <a:off x="0" y="0"/>
          <a:ext cx="0" cy="0"/>
          <a:chOff x="0" y="0"/>
          <a:chExt cx="0" cy="0"/>
        </a:xfrm>
      </p:grpSpPr>
      <p:pic>
        <p:nvPicPr>
          <p:cNvPr id="5" name="Picture 4" descr="A person wearing a hard hat and safety vest working on a computer&#10;&#10;AI-generated content may be incorrect.">
            <a:extLst>
              <a:ext uri="{FF2B5EF4-FFF2-40B4-BE49-F238E27FC236}">
                <a16:creationId xmlns:a16="http://schemas.microsoft.com/office/drawing/2014/main" id="{677A9CCC-9196-E266-CC76-23C6A53AA773}"/>
              </a:ext>
            </a:extLst>
          </p:cNvPr>
          <p:cNvPicPr>
            <a:picLocks noChangeAspect="1"/>
          </p:cNvPicPr>
          <p:nvPr/>
        </p:nvPicPr>
        <p:blipFill>
          <a:blip r:embed="rId3">
            <a:alphaModFix amt="50000"/>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E419B671-C746-CF2B-E741-4687445C5D2C}"/>
              </a:ext>
            </a:extLst>
          </p:cNvPr>
          <p:cNvSpPr txBox="1"/>
          <p:nvPr/>
        </p:nvSpPr>
        <p:spPr>
          <a:xfrm>
            <a:off x="519668" y="404817"/>
            <a:ext cx="6678166" cy="830997"/>
          </a:xfrm>
          <a:prstGeom prst="rect">
            <a:avLst/>
          </a:prstGeom>
          <a:noFill/>
          <a:ln>
            <a:noFill/>
          </a:ln>
        </p:spPr>
        <p:txBody>
          <a:bodyPr wrap="square" rtlCol="0">
            <a:spAutoFit/>
          </a:bodyPr>
          <a:lstStyle/>
          <a:p>
            <a:r>
              <a:rPr lang="en-AU" sz="2400" b="1">
                <a:solidFill>
                  <a:schemeClr val="bg1"/>
                </a:solidFill>
                <a:latin typeface="Bio Sans Light" panose="020B0406020202040204" pitchFamily="34" charset="0"/>
                <a:cs typeface="Arial" panose="020B0604020202020204" pitchFamily="34" charset="0"/>
              </a:rPr>
              <a:t>See you at the next</a:t>
            </a:r>
            <a:r>
              <a:rPr lang="en-AU" sz="2400">
                <a:solidFill>
                  <a:schemeClr val="bg1"/>
                </a:solidFill>
                <a:latin typeface="Bio Sans Light" panose="020B0406020202040204" pitchFamily="34" charset="0"/>
                <a:cs typeface="Arial" panose="020B0604020202020204" pitchFamily="34" charset="0"/>
              </a:rPr>
              <a:t> </a:t>
            </a:r>
            <a:br>
              <a:rPr lang="en-AU" sz="2400">
                <a:solidFill>
                  <a:schemeClr val="bg1"/>
                </a:solidFill>
                <a:latin typeface="Bio Sans Light" panose="020B0406020202040204" pitchFamily="34" charset="0"/>
                <a:cs typeface="Arial" panose="020B0604020202020204" pitchFamily="34" charset="0"/>
              </a:rPr>
            </a:br>
            <a:r>
              <a:rPr lang="en-AU" sz="2400">
                <a:solidFill>
                  <a:schemeClr val="bg1"/>
                </a:solidFill>
                <a:latin typeface="Bio Sans Light" panose="020B0406020202040204" pitchFamily="34" charset="0"/>
                <a:cs typeface="Arial" panose="020B0604020202020204" pitchFamily="34" charset="0"/>
              </a:rPr>
              <a:t>PATH TO PROGRESS event</a:t>
            </a:r>
          </a:p>
        </p:txBody>
      </p:sp>
      <p:grpSp>
        <p:nvGrpSpPr>
          <p:cNvPr id="8" name="Group 7">
            <a:extLst>
              <a:ext uri="{FF2B5EF4-FFF2-40B4-BE49-F238E27FC236}">
                <a16:creationId xmlns:a16="http://schemas.microsoft.com/office/drawing/2014/main" id="{ADC23160-5A30-B6D8-DC90-6F3D0625B1EE}"/>
              </a:ext>
            </a:extLst>
          </p:cNvPr>
          <p:cNvGrpSpPr/>
          <p:nvPr/>
        </p:nvGrpSpPr>
        <p:grpSpPr>
          <a:xfrm>
            <a:off x="2724276" y="4107387"/>
            <a:ext cx="3629055" cy="722079"/>
            <a:chOff x="934338" y="3606656"/>
            <a:chExt cx="6321610" cy="1343237"/>
          </a:xfrm>
        </p:grpSpPr>
        <p:pic>
          <p:nvPicPr>
            <p:cNvPr id="12" name="Picture 11" descr="A blue and yellow circle with a black background&#10;&#10;AI-generated content may be incorrect.">
              <a:extLst>
                <a:ext uri="{FF2B5EF4-FFF2-40B4-BE49-F238E27FC236}">
                  <a16:creationId xmlns:a16="http://schemas.microsoft.com/office/drawing/2014/main" id="{B1205791-D433-8DAA-BB80-A584D582684F}"/>
                </a:ext>
              </a:extLst>
            </p:cNvPr>
            <p:cNvPicPr>
              <a:picLocks noChangeAspect="1"/>
            </p:cNvPicPr>
            <p:nvPr/>
          </p:nvPicPr>
          <p:blipFill>
            <a:blip r:embed="rId4"/>
            <a:stretch>
              <a:fillRect/>
            </a:stretch>
          </p:blipFill>
          <p:spPr>
            <a:xfrm rot="9968751">
              <a:off x="3468992" y="3688480"/>
              <a:ext cx="1261413" cy="1261413"/>
            </a:xfrm>
            <a:prstGeom prst="rect">
              <a:avLst/>
            </a:prstGeom>
          </p:spPr>
        </p:pic>
        <p:pic>
          <p:nvPicPr>
            <p:cNvPr id="16" name="Picture 15" descr="A blue and yellow spiral&#10;&#10;AI-generated content may be incorrect.">
              <a:extLst>
                <a:ext uri="{FF2B5EF4-FFF2-40B4-BE49-F238E27FC236}">
                  <a16:creationId xmlns:a16="http://schemas.microsoft.com/office/drawing/2014/main" id="{0F565F44-A733-C924-E04E-A6274FC35D3B}"/>
                </a:ext>
              </a:extLst>
            </p:cNvPr>
            <p:cNvPicPr>
              <a:picLocks noChangeAspect="1"/>
            </p:cNvPicPr>
            <p:nvPr/>
          </p:nvPicPr>
          <p:blipFill>
            <a:blip r:embed="rId5"/>
            <a:stretch>
              <a:fillRect/>
            </a:stretch>
          </p:blipFill>
          <p:spPr>
            <a:xfrm rot="11900719">
              <a:off x="6086511" y="3700831"/>
              <a:ext cx="1169437" cy="1169437"/>
            </a:xfrm>
            <a:prstGeom prst="rect">
              <a:avLst/>
            </a:prstGeom>
          </p:spPr>
        </p:pic>
        <p:pic>
          <p:nvPicPr>
            <p:cNvPr id="20" name="Picture 19" descr="A blue and yellow circle&#10;&#10;AI-generated content may be incorrect.">
              <a:extLst>
                <a:ext uri="{FF2B5EF4-FFF2-40B4-BE49-F238E27FC236}">
                  <a16:creationId xmlns:a16="http://schemas.microsoft.com/office/drawing/2014/main" id="{BC33F6C7-3A5C-E3F8-6E9C-2900AA6D56ED}"/>
                </a:ext>
              </a:extLst>
            </p:cNvPr>
            <p:cNvPicPr>
              <a:picLocks noChangeAspect="1"/>
            </p:cNvPicPr>
            <p:nvPr/>
          </p:nvPicPr>
          <p:blipFill>
            <a:blip r:embed="rId6"/>
            <a:stretch>
              <a:fillRect/>
            </a:stretch>
          </p:blipFill>
          <p:spPr>
            <a:xfrm>
              <a:off x="934338" y="3608855"/>
              <a:ext cx="1261413" cy="1261413"/>
            </a:xfrm>
            <a:prstGeom prst="rect">
              <a:avLst/>
            </a:prstGeom>
          </p:spPr>
        </p:pic>
        <p:pic>
          <p:nvPicPr>
            <p:cNvPr id="24" name="Picture 23" descr="A yellow and blue circle&#10;&#10;AI-generated content may be incorrect.">
              <a:extLst>
                <a:ext uri="{FF2B5EF4-FFF2-40B4-BE49-F238E27FC236}">
                  <a16:creationId xmlns:a16="http://schemas.microsoft.com/office/drawing/2014/main" id="{6C433748-2F37-5D13-2C7B-250CB9112BA8}"/>
                </a:ext>
              </a:extLst>
            </p:cNvPr>
            <p:cNvPicPr>
              <a:picLocks noChangeAspect="1"/>
            </p:cNvPicPr>
            <p:nvPr/>
          </p:nvPicPr>
          <p:blipFill>
            <a:blip r:embed="rId7"/>
            <a:stretch>
              <a:fillRect/>
            </a:stretch>
          </p:blipFill>
          <p:spPr>
            <a:xfrm rot="5231379">
              <a:off x="2148726" y="3606656"/>
              <a:ext cx="1261413" cy="1261413"/>
            </a:xfrm>
            <a:prstGeom prst="rect">
              <a:avLst/>
            </a:prstGeom>
          </p:spPr>
        </p:pic>
        <p:pic>
          <p:nvPicPr>
            <p:cNvPr id="26" name="Picture 25" descr="A yellow and blue circle&#10;&#10;AI-generated content may be incorrect.">
              <a:extLst>
                <a:ext uri="{FF2B5EF4-FFF2-40B4-BE49-F238E27FC236}">
                  <a16:creationId xmlns:a16="http://schemas.microsoft.com/office/drawing/2014/main" id="{0D8C93A3-B499-840D-C69E-FB251B9D3794}"/>
                </a:ext>
              </a:extLst>
            </p:cNvPr>
            <p:cNvPicPr>
              <a:picLocks noChangeAspect="1"/>
            </p:cNvPicPr>
            <p:nvPr/>
          </p:nvPicPr>
          <p:blipFill>
            <a:blip r:embed="rId8"/>
            <a:stretch>
              <a:fillRect/>
            </a:stretch>
          </p:blipFill>
          <p:spPr>
            <a:xfrm rot="18494248">
              <a:off x="4838463" y="3647184"/>
              <a:ext cx="1261413" cy="1261413"/>
            </a:xfrm>
            <a:prstGeom prst="rect">
              <a:avLst/>
            </a:prstGeom>
          </p:spPr>
        </p:pic>
      </p:grpSp>
      <p:pic>
        <p:nvPicPr>
          <p:cNvPr id="11" name="Picture 10" descr="A qr code with circles and circles on a black background&#10;&#10;AI-generated content may be incorrect.">
            <a:extLst>
              <a:ext uri="{FF2B5EF4-FFF2-40B4-BE49-F238E27FC236}">
                <a16:creationId xmlns:a16="http://schemas.microsoft.com/office/drawing/2014/main" id="{6D9A4764-852A-6B52-848F-47E50773BF94}"/>
              </a:ext>
            </a:extLst>
          </p:cNvPr>
          <p:cNvPicPr>
            <a:picLocks noChangeAspect="1"/>
          </p:cNvPicPr>
          <p:nvPr/>
        </p:nvPicPr>
        <p:blipFill>
          <a:blip r:embed="rId9"/>
          <a:stretch>
            <a:fillRect/>
          </a:stretch>
        </p:blipFill>
        <p:spPr>
          <a:xfrm>
            <a:off x="4659086" y="2055123"/>
            <a:ext cx="1602927" cy="1602927"/>
          </a:xfrm>
          <a:prstGeom prst="rect">
            <a:avLst/>
          </a:prstGeom>
        </p:spPr>
      </p:pic>
      <p:sp>
        <p:nvSpPr>
          <p:cNvPr id="13" name="TextBox 12">
            <a:extLst>
              <a:ext uri="{FF2B5EF4-FFF2-40B4-BE49-F238E27FC236}">
                <a16:creationId xmlns:a16="http://schemas.microsoft.com/office/drawing/2014/main" id="{90EFB72C-EE6A-0C84-5439-A745022DECD3}"/>
              </a:ext>
            </a:extLst>
          </p:cNvPr>
          <p:cNvSpPr txBox="1"/>
          <p:nvPr/>
        </p:nvSpPr>
        <p:spPr>
          <a:xfrm>
            <a:off x="2402108" y="2373271"/>
            <a:ext cx="2302802" cy="830997"/>
          </a:xfrm>
          <a:prstGeom prst="rect">
            <a:avLst/>
          </a:prstGeom>
          <a:noFill/>
          <a:ln>
            <a:noFill/>
          </a:ln>
        </p:spPr>
        <p:txBody>
          <a:bodyPr wrap="square" rtlCol="0">
            <a:spAutoFit/>
          </a:bodyPr>
          <a:lstStyle/>
          <a:p>
            <a:pPr algn="r"/>
            <a:r>
              <a:rPr lang="en-AU" sz="2400" b="1">
                <a:solidFill>
                  <a:schemeClr val="bg1"/>
                </a:solidFill>
                <a:latin typeface="Bio Sans Light" panose="020B0406020202040204" pitchFamily="34" charset="0"/>
                <a:cs typeface="Arial" panose="020B0604020202020204" pitchFamily="34" charset="0"/>
              </a:rPr>
              <a:t>Follow us </a:t>
            </a:r>
            <a:br>
              <a:rPr lang="en-AU" sz="2400" b="1">
                <a:solidFill>
                  <a:schemeClr val="bg1"/>
                </a:solidFill>
                <a:latin typeface="Bio Sans Light" panose="020B0406020202040204" pitchFamily="34" charset="0"/>
                <a:cs typeface="Arial" panose="020B0604020202020204" pitchFamily="34" charset="0"/>
              </a:rPr>
            </a:br>
            <a:r>
              <a:rPr lang="en-AU" sz="2400" b="1">
                <a:solidFill>
                  <a:schemeClr val="bg1"/>
                </a:solidFill>
                <a:latin typeface="Bio Sans Light" panose="020B0406020202040204" pitchFamily="34" charset="0"/>
                <a:cs typeface="Arial" panose="020B0604020202020204" pitchFamily="34" charset="0"/>
              </a:rPr>
              <a:t>on LinkedIn</a:t>
            </a:r>
            <a:endParaRPr lang="en-AU" sz="2400">
              <a:solidFill>
                <a:schemeClr val="bg1"/>
              </a:solidFill>
              <a:latin typeface="Bio Sans Light" panose="020B0406020202040204" pitchFamily="34" charset="0"/>
              <a:cs typeface="Arial" panose="020B0604020202020204" pitchFamily="34" charset="0"/>
            </a:endParaRPr>
          </a:p>
        </p:txBody>
      </p:sp>
      <p:pic>
        <p:nvPicPr>
          <p:cNvPr id="15" name="Graphic 14" descr="Line arrow: Rotate right with solid fill">
            <a:extLst>
              <a:ext uri="{FF2B5EF4-FFF2-40B4-BE49-F238E27FC236}">
                <a16:creationId xmlns:a16="http://schemas.microsoft.com/office/drawing/2014/main" id="{61CCF25F-1ED9-0DC0-BE90-1EDBE0739B0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68690" y="1458871"/>
            <a:ext cx="914400" cy="914400"/>
          </a:xfrm>
          <a:prstGeom prst="rect">
            <a:avLst/>
          </a:prstGeom>
        </p:spPr>
      </p:pic>
    </p:spTree>
    <p:extLst>
      <p:ext uri="{BB962C8B-B14F-4D97-AF65-F5344CB8AC3E}">
        <p14:creationId xmlns:p14="http://schemas.microsoft.com/office/powerpoint/2010/main" val="394311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b0e2bc21-21ca-4038-869a-7fdd5f15cc27"/>
  <p:tag name="SLIDO_EVENT_UUID" val="239e4011-a01c-4ede-aa48-7fe7a152af01"/>
  <p:tag name="SLIDO_EVENT_SECTION_UUID" val="3ff2a34e-98da-4161-adff-1f5ab8a2440e"/>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7a7311e-4838-48b8-a804-72d78fc89ec3" xsi:nil="true"/>
    <lcf76f155ced4ddcb4097134ff3c332f xmlns="4281fc63-cf74-470f-9d1d-290f737b2c9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A350E2A1E2A64DADDC385E520F72AB" ma:contentTypeVersion="13" ma:contentTypeDescription="Create a new document." ma:contentTypeScope="" ma:versionID="f901c1ff676cb04161947c0f603c5730">
  <xsd:schema xmlns:xsd="http://www.w3.org/2001/XMLSchema" xmlns:xs="http://www.w3.org/2001/XMLSchema" xmlns:p="http://schemas.microsoft.com/office/2006/metadata/properties" xmlns:ns2="4281fc63-cf74-470f-9d1d-290f737b2c99" xmlns:ns3="97a7311e-4838-48b8-a804-72d78fc89ec3" targetNamespace="http://schemas.microsoft.com/office/2006/metadata/properties" ma:root="true" ma:fieldsID="622dbc9d573f7ce632d09d9515f171f6" ns2:_="" ns3:_="">
    <xsd:import namespace="4281fc63-cf74-470f-9d1d-290f737b2c99"/>
    <xsd:import namespace="97a7311e-4838-48b8-a804-72d78fc89ec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81fc63-cf74-470f-9d1d-290f737b2c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13f6d19-1b0d-4974-bb26-4080f554e5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a7311e-4838-48b8-a804-72d78fc89ec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f1e9f9e-40e3-41c9-9040-1874eaf429af}" ma:internalName="TaxCatchAll" ma:showField="CatchAllData" ma:web="97a7311e-4838-48b8-a804-72d78fc89ec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CDE9AA-F1FC-4891-BB42-D291FBD2864B}">
  <ds:schemaRefs>
    <ds:schemaRef ds:uri="4281fc63-cf74-470f-9d1d-290f737b2c99"/>
    <ds:schemaRef ds:uri="97a7311e-4838-48b8-a804-72d78fc89ec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28ABDA1-D852-42F8-BADA-9C906EB90E01}">
  <ds:schemaRefs>
    <ds:schemaRef ds:uri="4281fc63-cf74-470f-9d1d-290f737b2c99"/>
    <ds:schemaRef ds:uri="97a7311e-4838-48b8-a804-72d78fc89ec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DA71845-875D-4372-B1F2-43863A9A38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30</Slides>
  <Notes>30</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Tracey Jones</dc:creator>
  <cp:revision>12</cp:revision>
  <cp:lastPrinted>2023-02-27T00:47:18Z</cp:lastPrinted>
  <dcterms:modified xsi:type="dcterms:W3CDTF">2025-05-20T23:22:42Z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0x010100E3A350E2A1E2A64DADDC385E520F72AB</vt:lpwstr>
  </property>
  <property fmtid="{D5CDD505-2E9C-101B-9397-08002B2CF9AE}" pid="3" name="MediaServiceImageTags">
    <vt:lpwstr/>
  </property>
</Properties>
</file>